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70.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7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72.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73.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74.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89"/>
  </p:notesMasterIdLst>
  <p:sldIdLst>
    <p:sldId id="334" r:id="rId7"/>
    <p:sldId id="423" r:id="rId8"/>
    <p:sldId id="1180" r:id="rId9"/>
    <p:sldId id="1181" r:id="rId10"/>
    <p:sldId id="1185" r:id="rId11"/>
    <p:sldId id="1186" r:id="rId12"/>
    <p:sldId id="1289" r:id="rId13"/>
    <p:sldId id="1204" r:id="rId14"/>
    <p:sldId id="1206" r:id="rId15"/>
    <p:sldId id="1187" r:id="rId16"/>
    <p:sldId id="1188" r:id="rId17"/>
    <p:sldId id="1189" r:id="rId18"/>
    <p:sldId id="1190" r:id="rId19"/>
    <p:sldId id="1191" r:id="rId20"/>
    <p:sldId id="1192" r:id="rId21"/>
    <p:sldId id="1193" r:id="rId22"/>
    <p:sldId id="1194" r:id="rId23"/>
    <p:sldId id="1195" r:id="rId24"/>
    <p:sldId id="1196" r:id="rId25"/>
    <p:sldId id="1197" r:id="rId26"/>
    <p:sldId id="1198" r:id="rId27"/>
    <p:sldId id="1161" r:id="rId28"/>
    <p:sldId id="1199" r:id="rId29"/>
    <p:sldId id="1200" r:id="rId30"/>
    <p:sldId id="1201" r:id="rId31"/>
    <p:sldId id="1326" r:id="rId32"/>
    <p:sldId id="1327" r:id="rId33"/>
    <p:sldId id="1328" r:id="rId34"/>
    <p:sldId id="1330" r:id="rId35"/>
    <p:sldId id="1331" r:id="rId36"/>
    <p:sldId id="1202" r:id="rId37"/>
    <p:sldId id="1203" r:id="rId38"/>
    <p:sldId id="1207" r:id="rId39"/>
    <p:sldId id="1208" r:id="rId40"/>
    <p:sldId id="1209" r:id="rId41"/>
    <p:sldId id="1210" r:id="rId42"/>
    <p:sldId id="1211" r:id="rId43"/>
    <p:sldId id="1212" r:id="rId44"/>
    <p:sldId id="1213" r:id="rId45"/>
    <p:sldId id="1214" r:id="rId46"/>
    <p:sldId id="1215" r:id="rId47"/>
    <p:sldId id="1218" r:id="rId48"/>
    <p:sldId id="1162" r:id="rId49"/>
    <p:sldId id="1219" r:id="rId50"/>
    <p:sldId id="1222" r:id="rId51"/>
    <p:sldId id="1223" r:id="rId52"/>
    <p:sldId id="1224" r:id="rId53"/>
    <p:sldId id="1225" r:id="rId54"/>
    <p:sldId id="1226" r:id="rId55"/>
    <p:sldId id="1227" r:id="rId56"/>
    <p:sldId id="1228" r:id="rId57"/>
    <p:sldId id="1229" r:id="rId58"/>
    <p:sldId id="1230" r:id="rId59"/>
    <p:sldId id="1231" r:id="rId60"/>
    <p:sldId id="1232" r:id="rId61"/>
    <p:sldId id="1233" r:id="rId62"/>
    <p:sldId id="1239" r:id="rId63"/>
    <p:sldId id="1234" r:id="rId64"/>
    <p:sldId id="1235" r:id="rId65"/>
    <p:sldId id="1236" r:id="rId66"/>
    <p:sldId id="1237" r:id="rId67"/>
    <p:sldId id="1164" r:id="rId68"/>
    <p:sldId id="1294" r:id="rId69"/>
    <p:sldId id="1295" r:id="rId70"/>
    <p:sldId id="1296" r:id="rId71"/>
    <p:sldId id="1297" r:id="rId72"/>
    <p:sldId id="1298" r:id="rId73"/>
    <p:sldId id="1299" r:id="rId74"/>
    <p:sldId id="1300" r:id="rId75"/>
    <p:sldId id="1301" r:id="rId76"/>
    <p:sldId id="1302" r:id="rId77"/>
    <p:sldId id="1303" r:id="rId78"/>
    <p:sldId id="1304" r:id="rId79"/>
    <p:sldId id="1305" r:id="rId80"/>
    <p:sldId id="1306" r:id="rId81"/>
    <p:sldId id="1307" r:id="rId82"/>
    <p:sldId id="1309" r:id="rId83"/>
    <p:sldId id="1310" r:id="rId84"/>
    <p:sldId id="1311" r:id="rId85"/>
    <p:sldId id="1313" r:id="rId86"/>
    <p:sldId id="1287" r:id="rId87"/>
    <p:sldId id="1288"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D45B07"/>
    <a:srgbClr val="E5353B"/>
    <a:srgbClr val="4968EA"/>
    <a:srgbClr val="41A5EE"/>
    <a:srgbClr val="D92D6D"/>
    <a:srgbClr val="FFFFFF"/>
    <a:srgbClr val="FFA829"/>
    <a:srgbClr val="496AEB"/>
    <a:srgbClr val="4D27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29847" autoAdjust="0"/>
  </p:normalViewPr>
  <p:slideViewPr>
    <p:cSldViewPr snapToGrid="0" showGuides="1">
      <p:cViewPr varScale="1">
        <p:scale>
          <a:sx n="34" d="100"/>
          <a:sy n="34" d="100"/>
        </p:scale>
        <p:origin x="3576" y="42"/>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notesMaster" Target="notesMasters/notes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commentAuthors" Target="commentAuthor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8T18:53:23.973"/>
    </inkml:context>
    <inkml:brush xml:id="br0">
      <inkml:brushProperty name="width" value="0.1" units="cm"/>
      <inkml:brushProperty name="height" value="0.1" units="cm"/>
      <inkml:brushProperty name="color" value="#E71224"/>
    </inkml:brush>
  </inkml:definitions>
  <inkml:trace contextRef="#ctx0" brushRef="#br0">0 349 24575,'394'-90'-258,"633"-62"0,-1014 151 247,651-47-81,-596 48 261,-1 3 0,115 21 0,-64-6-57,19-7-112,166-8 0,-196-4 0,-61-2 0,1-2 0,74-16 0,-28 2 0,-4 10 0,-1 3 0,117 6 0,-91 2 0,27 0 0,218-3 0,-208-13 0,13 0 0,261 28 0,-105 1 0,-223-16 0,122-16 0,-84 6 0,196 8 0,-179 5 0,609-2 0,-527 15 0,-33-1 0,140-32 0,-215 7 0,-4-1 0,-65 5 0,0 2 0,0 3 0,0 2 0,67 8 0,-19 11 0,151 47 0,-202-51 0,1-3 0,0-2 0,97 6 0,171-15 0,-154-4 0,362 3-1365,-467 0-5461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15.041"/>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20.99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39.563"/>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23T22:57:45.764"/>
    </inkml:context>
    <inkml:brush xml:id="br0">
      <inkml:brushProperty name="width" value="0.1" units="cm"/>
      <inkml:brushProperty name="height" value="0.1" units="cm"/>
      <inkml:brushProperty name="color" value="#E71224"/>
    </inkml:brush>
  </inkml:definitions>
  <inkml:trace contextRef="#ctx0" brushRef="#br0">0 0 24575,'1168'0'0,"-952"19"0,-16 0 0,35-2 0,20 1 0,1803-19 0,-1988 7-1365,-41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9/11/2022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m4-01 = “Module Introduction”</a:t>
            </a:r>
          </a:p>
          <a:p>
            <a:endParaRPr lang="en-US" dirty="0"/>
          </a:p>
          <a:p>
            <a:r>
              <a:rPr lang="en-US" dirty="0"/>
              <a:t>Hello there, and welcome back everyone!  As you know, this is the AWS Certified Solutions Architect Associate course, and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m4-06 </a:t>
            </a:r>
            <a:r>
              <a:rPr lang="en-US" sz="1200" b="1" dirty="0"/>
              <a:t>= “</a:t>
            </a:r>
            <a:r>
              <a:rPr lang="en-US" b="1" dirty="0"/>
              <a:t>Connecting to EC2 Instances: Overview”</a:t>
            </a:r>
            <a:endParaRPr lang="en-US" sz="1200" b="1" dirty="0"/>
          </a:p>
          <a:p>
            <a:endParaRPr lang="en-US" sz="1200" b="1" dirty="0"/>
          </a:p>
          <a:p>
            <a:r>
              <a:rPr lang="en-US" dirty="0"/>
              <a:t>Before we dive into the various ways to connect to EC2 instances, let’s go through a quick definition here of a really important concept called Secure Shell, or SSH.</a:t>
            </a:r>
          </a:p>
          <a:p>
            <a:endParaRPr lang="en-US" dirty="0"/>
          </a:p>
          <a:p>
            <a:r>
              <a:rPr lang="en-US" dirty="0"/>
              <a:t>In short, this is a protocol used to securely log into other computers and run commands from the command line.  It uses the TCP protocol on Port 22, which will come into play more when we get to the networking videos.</a:t>
            </a:r>
          </a:p>
          <a:p>
            <a:endParaRPr lang="en-US" dirty="0"/>
          </a:p>
          <a:p>
            <a:r>
              <a:rPr lang="en-US" dirty="0"/>
              <a:t>But basically you use SSH to do remote administration of other machines.  It establishes a secure connection between the two computers and encrypts the communication between the two.</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29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basically this.</a:t>
            </a:r>
          </a:p>
          <a:p>
            <a:endParaRPr lang="en-US" dirty="0"/>
          </a:p>
          <a:p>
            <a:r>
              <a:rPr lang="en-US" dirty="0"/>
              <a:t>Since your EC2 instances are remote—i.e., they live in AWS—you’ll be using SSH a lot to do administration on them.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951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upcoming videos, I’ve done short demos for the various ways to connect to your EC2 instances, and it’ll vary by operating system.  You don’t need to watch all of these, but pick the operating system you’re running on and watch that video.  And in my humble opinion, this last row here, using EC2 Instance Connect is going to be the easiest option of all because it works in the web browser, not your local computer.  But it will only work to Linux-based EC2 instances.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984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m4-07 </a:t>
            </a:r>
            <a:r>
              <a:rPr lang="en-US" sz="1200" b="1" dirty="0"/>
              <a:t>= “DEMO: </a:t>
            </a:r>
            <a:r>
              <a:rPr lang="en-US" b="1" dirty="0"/>
              <a:t>SSH Connection from Linux”</a:t>
            </a:r>
            <a:endParaRPr lang="en-US" sz="1200" b="1" dirty="0"/>
          </a:p>
          <a:p>
            <a:endParaRPr lang="en-US" sz="1200" b="1" dirty="0"/>
          </a:p>
          <a:p>
            <a:r>
              <a:rPr lang="en-US" sz="1200" b="0" dirty="0"/>
              <a:t>Okay.  You have your EC2 instances created in AWS.  You’ll note that you have a public IP address (</a:t>
            </a:r>
            <a:r>
              <a:rPr lang="en-US" sz="1200" b="1" dirty="0"/>
              <a:t>show this</a:t>
            </a:r>
            <a:r>
              <a:rPr lang="en-US" sz="1200" b="0" dirty="0"/>
              <a:t>) and your security group also allows TCP traffic on Port 22 </a:t>
            </a:r>
            <a:r>
              <a:rPr lang="en-US" sz="1200" b="1" dirty="0"/>
              <a:t>(show)</a:t>
            </a:r>
            <a:r>
              <a:rPr lang="en-US" sz="1200" b="0" dirty="0"/>
              <a:t>, which is for SSH.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connecting through an SSH client.  And we’ll basically just follows the steps here, and I’ll point out some gotchas along the way.</a:t>
            </a:r>
          </a:p>
          <a:p>
            <a:endParaRPr lang="en-US" sz="1200" b="0" dirty="0"/>
          </a:p>
          <a:p>
            <a:r>
              <a:rPr lang="en-US" sz="1200" b="1" dirty="0"/>
              <a:t>On our Linux machine, open an SSH client</a:t>
            </a:r>
            <a:r>
              <a:rPr lang="en-US" sz="1200" b="0" dirty="0"/>
              <a:t>.  There’s OpenSSH, Hyper, Putty and many others.  For my demo machine here, I’m using the MATE GUI, and that comes with a utility called MATE terminal, so that’s what I’m going to use.  </a:t>
            </a:r>
          </a:p>
          <a:p>
            <a:endParaRPr lang="en-US" sz="1200" b="0" dirty="0"/>
          </a:p>
          <a:p>
            <a:r>
              <a:rPr lang="en-US" sz="1200" b="0" dirty="0"/>
              <a:t>Then you’ll need to locate your private key file.  You’ll remember when we created the EC2 instance that it forced you to download a private key file, and you’re going to need that.  So on the command line, navigate to that folder (do this, using </a:t>
            </a:r>
            <a:r>
              <a:rPr lang="en-US" sz="1200" b="1" dirty="0"/>
              <a:t>ls</a:t>
            </a:r>
            <a:r>
              <a:rPr lang="en-US" sz="1200" b="0" dirty="0"/>
              <a:t> and </a:t>
            </a:r>
            <a:r>
              <a:rPr lang="en-US" sz="1200" b="1" dirty="0"/>
              <a:t>cd</a:t>
            </a:r>
            <a:r>
              <a:rPr lang="en-US" sz="1200" b="0" dirty="0"/>
              <a:t> to figure out where we are).</a:t>
            </a:r>
          </a:p>
          <a:p>
            <a:endParaRPr lang="en-US" sz="1200" b="0" dirty="0"/>
          </a:p>
          <a:p>
            <a:r>
              <a:rPr lang="en-US" sz="1200" b="0" dirty="0"/>
              <a:t>Then, following the instructions here, we’re going to say:</a:t>
            </a:r>
          </a:p>
          <a:p>
            <a:endParaRPr lang="en-US" sz="1200" b="0" dirty="0"/>
          </a:p>
          <a:p>
            <a:r>
              <a:rPr lang="en-US" b="0" i="0" dirty="0" err="1">
                <a:solidFill>
                  <a:srgbClr val="16191F"/>
                </a:solidFill>
                <a:effectLst/>
                <a:latin typeface="Amazon Ember"/>
              </a:rPr>
              <a:t>ssh</a:t>
            </a:r>
            <a:r>
              <a:rPr lang="en-US" b="0" i="0" dirty="0">
                <a:solidFill>
                  <a:srgbClr val="16191F"/>
                </a:solidFill>
                <a:effectLst/>
                <a:latin typeface="Amazon Ember"/>
              </a:rPr>
              <a:t> -</a:t>
            </a:r>
            <a:r>
              <a:rPr lang="en-US" b="0" i="0" dirty="0" err="1">
                <a:solidFill>
                  <a:srgbClr val="16191F"/>
                </a:solidFill>
                <a:effectLst/>
                <a:latin typeface="Amazon Ember"/>
              </a:rPr>
              <a:t>i</a:t>
            </a:r>
            <a:r>
              <a:rPr lang="en-US" b="0" i="0" dirty="0">
                <a:solidFill>
                  <a:srgbClr val="16191F"/>
                </a:solidFill>
                <a:effectLst/>
                <a:latin typeface="Amazon Ember"/>
              </a:rPr>
              <a:t> "</a:t>
            </a:r>
            <a:r>
              <a:rPr lang="en-US" b="0" i="0" dirty="0" err="1">
                <a:solidFill>
                  <a:srgbClr val="16191F"/>
                </a:solidFill>
                <a:effectLst/>
                <a:latin typeface="Amazon Ember"/>
              </a:rPr>
              <a:t>ztmlinux.pem</a:t>
            </a:r>
            <a:r>
              <a:rPr lang="en-US" b="0" i="0" dirty="0">
                <a:solidFill>
                  <a:srgbClr val="16191F"/>
                </a:solidFill>
                <a:effectLst/>
                <a:latin typeface="Amazon Ember"/>
              </a:rPr>
              <a:t>" ec2-user@[public IP address</a:t>
            </a:r>
          </a:p>
          <a:p>
            <a:r>
              <a:rPr lang="en-US" sz="1200" b="0" i="0" dirty="0">
                <a:solidFill>
                  <a:srgbClr val="16191F"/>
                </a:solidFill>
                <a:effectLst/>
                <a:latin typeface="Amazon Ember"/>
              </a:rPr>
              <a:t>-Need to use ec2-user—this is the default user for all Amazon Linux machines.</a:t>
            </a:r>
          </a:p>
          <a:p>
            <a:endParaRPr lang="en-US" sz="1200" b="0" i="0" dirty="0">
              <a:solidFill>
                <a:srgbClr val="16191F"/>
              </a:solidFill>
              <a:effectLst/>
              <a:latin typeface="Amazon Ember"/>
            </a:endParaRPr>
          </a:p>
          <a:p>
            <a:r>
              <a:rPr lang="en-US" sz="1200" b="0" dirty="0"/>
              <a:t>Now, the first time you connect to this machine, you’ll get a message saying the authenticity of host cannot be resolved.  Basically, hey, this is the first time we’re connecting to this machine…is it safe?  You’ll say </a:t>
            </a:r>
            <a:r>
              <a:rPr lang="en-US" sz="1200" b="1" dirty="0"/>
              <a:t>yes</a:t>
            </a:r>
            <a:r>
              <a:rPr lang="en-US" sz="1200" b="0" dirty="0"/>
              <a:t>, then it’ll be added to the list of known hosts so you shouldn’t get that message the next time you connect to it.</a:t>
            </a:r>
          </a:p>
          <a:p>
            <a:endParaRPr lang="en-US" sz="1200" b="0" dirty="0"/>
          </a:p>
          <a:p>
            <a:r>
              <a:rPr lang="en-US" sz="1200" b="0" dirty="0"/>
              <a:t>Next, you’ll probably get a message saying the permissions on your private key are too open.  It’s basically saying your key is publicly viewable.  And as the instructions show in the Console, the way to fix this is to run </a:t>
            </a:r>
            <a:r>
              <a:rPr lang="en-US" sz="1200" b="0" dirty="0" err="1"/>
              <a:t>chmod</a:t>
            </a:r>
            <a:r>
              <a:rPr lang="en-US" sz="1200" b="0" dirty="0"/>
              <a:t>.  This stands for change mode, and it lets you control who can read, edit or run your files.  The 400 will give you read permissions, but removes all other permissions.</a:t>
            </a:r>
          </a:p>
          <a:p>
            <a:endParaRPr lang="en-US" sz="1200" b="0" dirty="0"/>
          </a:p>
          <a:p>
            <a:r>
              <a:rPr lang="en-US" sz="1200" b="1" dirty="0" err="1"/>
              <a:t>chmod</a:t>
            </a:r>
            <a:r>
              <a:rPr lang="en-US" sz="1200" b="1" dirty="0"/>
              <a:t> 400 </a:t>
            </a:r>
            <a:r>
              <a:rPr lang="en-US" b="1" i="0" dirty="0" err="1">
                <a:solidFill>
                  <a:srgbClr val="16191F"/>
                </a:solidFill>
                <a:effectLst/>
                <a:latin typeface="Amazon Ember"/>
              </a:rPr>
              <a:t>ztmlinux.pem</a:t>
            </a:r>
            <a:endParaRPr lang="en-US" sz="1200" b="1" dirty="0"/>
          </a:p>
          <a:p>
            <a:endParaRPr lang="en-US" sz="1200" b="0" dirty="0"/>
          </a:p>
          <a:p>
            <a:r>
              <a:rPr lang="en-US" sz="1200" b="0" dirty="0"/>
              <a:t>Now try connecting again and you should be able to successfully this time.  If you type “</a:t>
            </a:r>
            <a:r>
              <a:rPr lang="en-US" sz="1200" b="1" dirty="0" err="1"/>
              <a:t>whoami</a:t>
            </a:r>
            <a:r>
              <a:rPr lang="en-US" sz="1200" b="0" dirty="0"/>
              <a:t>,” you’ll see that you’re logged in as ec2-user, and the IP address here is the private IP of this machine (</a:t>
            </a:r>
            <a:r>
              <a:rPr lang="en-US" sz="1200" b="1" dirty="0"/>
              <a:t>match it up in the Console</a:t>
            </a:r>
            <a:r>
              <a:rPr lang="en-US" sz="1200" b="0" dirty="0"/>
              <a:t>).</a:t>
            </a:r>
          </a:p>
          <a:p>
            <a:endParaRPr lang="en-US" sz="1200" b="0" dirty="0"/>
          </a:p>
          <a:p>
            <a:r>
              <a:rPr lang="en-US" sz="1200" b="1" i="0" dirty="0">
                <a:solidFill>
                  <a:srgbClr val="16191F"/>
                </a:solidFill>
                <a:effectLst/>
                <a:latin typeface="Amazon Ember"/>
                <a:sym typeface="Wingdings" panose="05000000000000000000" pitchFamily="2" charset="2"/>
              </a:rPr>
              <a:t>ping amazon.com – show it’s working and talking to the outside world.</a:t>
            </a:r>
            <a:endParaRPr lang="en-US" sz="1200" b="1" dirty="0"/>
          </a:p>
          <a:p>
            <a:endParaRPr lang="en-US" sz="1200" b="0" dirty="0"/>
          </a:p>
          <a:p>
            <a:r>
              <a:rPr lang="en-US" sz="1200" b="0" dirty="0"/>
              <a:t>Okay, so that’s how to connect to an EC2 instance from a Linux machine.  To get out ping, </a:t>
            </a:r>
            <a:r>
              <a:rPr lang="en-US" sz="1200" b="0" dirty="0" err="1"/>
              <a:t>ctrl+c</a:t>
            </a:r>
            <a:r>
              <a:rPr lang="en-US" sz="1200" b="0" dirty="0"/>
              <a:t>, then to get out of the SSH session, “</a:t>
            </a:r>
            <a:r>
              <a:rPr lang="en-US" sz="1200" b="1" dirty="0"/>
              <a:t>exit</a:t>
            </a:r>
            <a:r>
              <a:rPr lang="en-US" sz="1200" b="0" dirty="0"/>
              <a:t>.”</a:t>
            </a:r>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97574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m4-08 </a:t>
            </a:r>
            <a:r>
              <a:rPr lang="en-US" sz="1200" b="1" dirty="0"/>
              <a:t>= “DEMO: </a:t>
            </a:r>
            <a:r>
              <a:rPr lang="en-US" b="1" dirty="0"/>
              <a:t>SSH Connection from Mac”</a:t>
            </a:r>
            <a:endParaRPr lang="en-US" sz="1200" b="1" dirty="0"/>
          </a:p>
          <a:p>
            <a:endParaRPr lang="en-US" sz="1200" b="1" dirty="0"/>
          </a:p>
          <a:p>
            <a:endParaRPr lang="en-US" sz="1200" b="1" dirty="0"/>
          </a:p>
          <a:p>
            <a:r>
              <a:rPr lang="en-US" sz="1200" b="0" dirty="0"/>
              <a:t>Okay.  You have your EC2 instances created in AWS.  You’ll note that you have a public IP address (</a:t>
            </a:r>
            <a:r>
              <a:rPr lang="en-US" sz="1200" b="1" dirty="0"/>
              <a:t>show this</a:t>
            </a:r>
            <a:r>
              <a:rPr lang="en-US" sz="1200" b="0" dirty="0"/>
              <a:t>) and your security group also allows TCP traffic on Port 22 </a:t>
            </a:r>
            <a:r>
              <a:rPr lang="en-US" sz="1200" b="1" dirty="0"/>
              <a:t>(show)</a:t>
            </a:r>
            <a:r>
              <a:rPr lang="en-US" sz="1200" b="0" dirty="0"/>
              <a:t>, which is for SSH.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connecting through an SSH client.  And we’ll basically just follows the steps here, and I’ll point out some gotchas along the way.</a:t>
            </a:r>
          </a:p>
          <a:p>
            <a:endParaRPr lang="en-US" sz="1200" b="0" dirty="0"/>
          </a:p>
          <a:p>
            <a:r>
              <a:rPr lang="en-US" sz="1200" b="0" dirty="0"/>
              <a:t>On our Mac machine, open the Terminal.</a:t>
            </a:r>
          </a:p>
          <a:p>
            <a:endParaRPr lang="en-US" sz="1200" b="0" dirty="0"/>
          </a:p>
          <a:p>
            <a:r>
              <a:rPr lang="en-US" sz="1200" b="0" dirty="0"/>
              <a:t>Then you’ll need to locate your private key file.  You’ll remember when we created the EC2 instance that it forced you to download a private key file, and you’re going to need that.  So on the command line, navigate to that folder (do this, using </a:t>
            </a:r>
            <a:r>
              <a:rPr lang="en-US" sz="1200" b="1" dirty="0"/>
              <a:t>ls</a:t>
            </a:r>
            <a:r>
              <a:rPr lang="en-US" sz="1200" b="0" dirty="0"/>
              <a:t> and </a:t>
            </a:r>
            <a:r>
              <a:rPr lang="en-US" sz="1200" b="1" dirty="0"/>
              <a:t>cd</a:t>
            </a:r>
            <a:r>
              <a:rPr lang="en-US" sz="1200" b="0" dirty="0"/>
              <a:t> to figure out where we are).</a:t>
            </a:r>
          </a:p>
          <a:p>
            <a:endParaRPr lang="en-US" sz="1200" b="0" dirty="0"/>
          </a:p>
          <a:p>
            <a:r>
              <a:rPr lang="en-US" sz="1200" b="0" dirty="0"/>
              <a:t>Then, following the instructions here, we’re going to say:</a:t>
            </a:r>
          </a:p>
          <a:p>
            <a:endParaRPr lang="en-US" sz="1200" b="0" dirty="0"/>
          </a:p>
          <a:p>
            <a:r>
              <a:rPr lang="en-US" b="0" i="0" dirty="0" err="1">
                <a:solidFill>
                  <a:srgbClr val="16191F"/>
                </a:solidFill>
                <a:effectLst/>
                <a:latin typeface="Amazon Ember"/>
              </a:rPr>
              <a:t>ssh</a:t>
            </a:r>
            <a:r>
              <a:rPr lang="en-US" b="0" i="0" dirty="0">
                <a:solidFill>
                  <a:srgbClr val="16191F"/>
                </a:solidFill>
                <a:effectLst/>
                <a:latin typeface="Amazon Ember"/>
              </a:rPr>
              <a:t> -</a:t>
            </a:r>
            <a:r>
              <a:rPr lang="en-US" b="0" i="0" dirty="0" err="1">
                <a:solidFill>
                  <a:srgbClr val="16191F"/>
                </a:solidFill>
                <a:effectLst/>
                <a:latin typeface="Amazon Ember"/>
              </a:rPr>
              <a:t>i</a:t>
            </a:r>
            <a:r>
              <a:rPr lang="en-US" b="0" i="0" dirty="0">
                <a:solidFill>
                  <a:srgbClr val="16191F"/>
                </a:solidFill>
                <a:effectLst/>
                <a:latin typeface="Amazon Ember"/>
              </a:rPr>
              <a:t> "</a:t>
            </a:r>
            <a:r>
              <a:rPr lang="en-US" b="0" i="0" dirty="0" err="1">
                <a:solidFill>
                  <a:srgbClr val="16191F"/>
                </a:solidFill>
                <a:effectLst/>
                <a:latin typeface="Amazon Ember"/>
              </a:rPr>
              <a:t>ztmlinux.pem</a:t>
            </a:r>
            <a:r>
              <a:rPr lang="en-US" b="0" i="0" dirty="0">
                <a:solidFill>
                  <a:srgbClr val="16191F"/>
                </a:solidFill>
                <a:effectLst/>
                <a:latin typeface="Amazon Ember"/>
              </a:rPr>
              <a:t>" ec2-user@[public IP address</a:t>
            </a:r>
            <a:endParaRPr lang="en-US" sz="1200" b="0" i="0" dirty="0">
              <a:solidFill>
                <a:srgbClr val="16191F"/>
              </a:solidFill>
              <a:effectLst/>
              <a:latin typeface="Amazon Ember"/>
            </a:endParaRPr>
          </a:p>
          <a:p>
            <a:r>
              <a:rPr lang="en-US" sz="1200" b="0" i="0" dirty="0">
                <a:solidFill>
                  <a:srgbClr val="16191F"/>
                </a:solidFill>
                <a:effectLst/>
                <a:latin typeface="Amazon Ember"/>
              </a:rPr>
              <a:t>-Need to use ec2-user—this is the default user for all Amazon Linux machines.</a:t>
            </a:r>
          </a:p>
          <a:p>
            <a:endParaRPr lang="en-US" sz="1200" b="0" i="0" dirty="0">
              <a:solidFill>
                <a:srgbClr val="16191F"/>
              </a:solidFill>
              <a:effectLst/>
              <a:latin typeface="Amazon Ember"/>
            </a:endParaRPr>
          </a:p>
          <a:p>
            <a:r>
              <a:rPr lang="en-US" sz="1200" b="0" dirty="0"/>
              <a:t>Now, the first time you connect to this machine, you’ll get a message saying the authenticity of host cannot be resolved.  Basically, hey, this is the first time we’re connecting to this machine…is it safe?  You’ll say </a:t>
            </a:r>
            <a:r>
              <a:rPr lang="en-US" sz="1200" b="1" dirty="0"/>
              <a:t>yes</a:t>
            </a:r>
            <a:r>
              <a:rPr lang="en-US" sz="1200" b="0" dirty="0"/>
              <a:t>, then it’ll be added to the list of known hosts so you shouldn’t get that message the next time you connect to it.</a:t>
            </a:r>
          </a:p>
          <a:p>
            <a:endParaRPr lang="en-US" sz="1200" b="0" dirty="0"/>
          </a:p>
          <a:p>
            <a:r>
              <a:rPr lang="en-US" sz="1200" b="0" dirty="0"/>
              <a:t>Next, you’ll probably get a message saying the permissions on your private key are too open.  It’s basically saying your key is publicly viewable.  And as the instructions show in the Console, the way to fix this is to run </a:t>
            </a:r>
            <a:r>
              <a:rPr lang="en-US" sz="1200" b="0" dirty="0" err="1"/>
              <a:t>chmod</a:t>
            </a:r>
            <a:r>
              <a:rPr lang="en-US" sz="1200" b="0" dirty="0"/>
              <a:t>.  This stands for change mode, and it lets you control who can read, edit or run your files.  The 400 will give you read permissions, but removes all other permissions.</a:t>
            </a:r>
          </a:p>
          <a:p>
            <a:endParaRPr lang="en-US" sz="1200" b="0" dirty="0"/>
          </a:p>
          <a:p>
            <a:r>
              <a:rPr lang="en-US" sz="1200" b="1" dirty="0" err="1"/>
              <a:t>chmod</a:t>
            </a:r>
            <a:r>
              <a:rPr lang="en-US" sz="1200" b="1" dirty="0"/>
              <a:t> 400 </a:t>
            </a:r>
            <a:r>
              <a:rPr lang="en-US" b="1" i="0" dirty="0" err="1">
                <a:solidFill>
                  <a:srgbClr val="16191F"/>
                </a:solidFill>
                <a:effectLst/>
                <a:latin typeface="Amazon Ember"/>
              </a:rPr>
              <a:t>ztmlinux.pem</a:t>
            </a:r>
            <a:endParaRPr lang="en-US" sz="1200" b="1" dirty="0"/>
          </a:p>
          <a:p>
            <a:endParaRPr lang="en-US" sz="1200" b="0" dirty="0"/>
          </a:p>
          <a:p>
            <a:r>
              <a:rPr lang="en-US" sz="1200" b="0" dirty="0"/>
              <a:t>Now try connecting again and you should be able to successfully this time.  If you type “</a:t>
            </a:r>
            <a:r>
              <a:rPr lang="en-US" sz="1200" b="1" dirty="0" err="1"/>
              <a:t>whoami</a:t>
            </a:r>
            <a:r>
              <a:rPr lang="en-US" sz="1200" b="0" dirty="0"/>
              <a:t>,” you’ll see that you’re logged in as ec2-user, and the IP address here is the private IP of this machine (</a:t>
            </a:r>
            <a:r>
              <a:rPr lang="en-US" sz="1200" b="1" dirty="0"/>
              <a:t>match it up in the Console</a:t>
            </a:r>
            <a:r>
              <a:rPr lang="en-US" sz="1200" b="0" dirty="0"/>
              <a:t>).</a:t>
            </a:r>
          </a:p>
          <a:p>
            <a:endParaRPr lang="en-US" sz="1200" b="0" dirty="0"/>
          </a:p>
          <a:p>
            <a:r>
              <a:rPr lang="en-US" sz="1200" b="0" dirty="0"/>
              <a:t>Okay, so that’s how to connect to an EC2 instance from a Mac machine.  To get out of the SSH session, type “</a:t>
            </a:r>
            <a:r>
              <a:rPr lang="en-US" sz="1200" b="1" dirty="0"/>
              <a:t>exit</a:t>
            </a:r>
            <a:r>
              <a:rPr lang="en-US" sz="1200" b="0" dirty="0"/>
              <a:t>.”</a:t>
            </a:r>
          </a:p>
          <a:p>
            <a:endParaRPr lang="en-US" sz="1200" b="0" dirty="0"/>
          </a:p>
          <a:p>
            <a:endParaRPr lang="en-US" sz="1200" b="0" dirty="0"/>
          </a:p>
          <a:p>
            <a:endParaRPr lang="en-US" sz="1200" b="0" dirty="0"/>
          </a:p>
          <a:p>
            <a:endParaRPr lang="en-US" sz="1200" b="0"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92575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m4-09 </a:t>
            </a:r>
            <a:r>
              <a:rPr lang="en-US" sz="1200" b="1" dirty="0"/>
              <a:t>= “DEMO: </a:t>
            </a:r>
            <a:r>
              <a:rPr lang="en-US" b="1" dirty="0"/>
              <a:t>SSH Connection from Windows 10 or Higher”</a:t>
            </a:r>
            <a:endParaRPr lang="en-US" sz="1200" b="1" dirty="0"/>
          </a:p>
          <a:p>
            <a:endParaRPr lang="en-US" sz="1200" b="1" dirty="0"/>
          </a:p>
          <a:p>
            <a:endParaRPr lang="en-US" sz="1200" b="1" dirty="0"/>
          </a:p>
          <a:p>
            <a:r>
              <a:rPr lang="en-US" sz="1200" b="0" dirty="0"/>
              <a:t>Okay.  You have your EC2 instances created in AWS.  You’ll note that you have a public IP address (</a:t>
            </a:r>
            <a:r>
              <a:rPr lang="en-US" sz="1200" b="1" dirty="0"/>
              <a:t>show this</a:t>
            </a:r>
            <a:r>
              <a:rPr lang="en-US" sz="1200" b="0" dirty="0"/>
              <a:t>) and your security group also allows TCP traffic on Port 22 </a:t>
            </a:r>
            <a:r>
              <a:rPr lang="en-US" sz="1200" b="1" dirty="0"/>
              <a:t>(show)</a:t>
            </a:r>
            <a:r>
              <a:rPr lang="en-US" sz="1200" b="0" dirty="0"/>
              <a:t>, which is for SSH.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connecting through an SSH client.  And we’ll basically just follows the steps here, and I’ll point out some gotchas along the way.</a:t>
            </a:r>
          </a:p>
          <a:p>
            <a:endParaRPr lang="en-US" sz="1200" b="0" dirty="0"/>
          </a:p>
          <a:p>
            <a:r>
              <a:rPr lang="en-US" sz="1200" b="0" dirty="0"/>
              <a:t>On Windows 10 or higher, you actually have two options.  This will work in PowerShell or in the Command Prompt.  I’ll start in </a:t>
            </a:r>
            <a:r>
              <a:rPr lang="en-US" sz="1200" b="1" dirty="0"/>
              <a:t>PowerShell</a:t>
            </a:r>
            <a:r>
              <a:rPr lang="en-US" sz="1200" b="0" dirty="0"/>
              <a:t>.</a:t>
            </a:r>
          </a:p>
          <a:p>
            <a:endParaRPr lang="en-US" sz="1200" b="0" dirty="0"/>
          </a:p>
          <a:p>
            <a:r>
              <a:rPr lang="en-US" sz="1200" b="0" dirty="0"/>
              <a:t>Then you’ll need to locate your private key file.  You’ll remember when we created the EC2 instance that it forced you to download a private key file, and you’re going to need that.  So on the command line, navigate to that folder (do this, using </a:t>
            </a:r>
            <a:r>
              <a:rPr lang="en-US" sz="1200" b="1" dirty="0"/>
              <a:t>ls</a:t>
            </a:r>
            <a:r>
              <a:rPr lang="en-US" sz="1200" b="0" dirty="0"/>
              <a:t> and </a:t>
            </a:r>
            <a:r>
              <a:rPr lang="en-US" sz="1200" b="1" dirty="0"/>
              <a:t>cd</a:t>
            </a:r>
            <a:r>
              <a:rPr lang="en-US" sz="1200" b="0" dirty="0"/>
              <a:t> to figure out where we are or </a:t>
            </a:r>
            <a:r>
              <a:rPr lang="en-US" sz="1200" b="1" dirty="0" err="1"/>
              <a:t>dir</a:t>
            </a:r>
            <a:r>
              <a:rPr lang="en-US" sz="1200" b="1" dirty="0"/>
              <a:t> </a:t>
            </a:r>
            <a:r>
              <a:rPr lang="en-US" sz="1200" b="0" dirty="0"/>
              <a:t>for </a:t>
            </a:r>
            <a:r>
              <a:rPr lang="en-US" sz="1200" b="0" dirty="0" err="1"/>
              <a:t>cmd</a:t>
            </a:r>
            <a:r>
              <a:rPr lang="en-US" sz="1200" b="0" dirty="0"/>
              <a:t>).</a:t>
            </a:r>
          </a:p>
          <a:p>
            <a:endParaRPr lang="en-US" sz="1200" b="0" dirty="0"/>
          </a:p>
          <a:p>
            <a:r>
              <a:rPr lang="en-US" sz="1200" b="0" dirty="0"/>
              <a:t>Then, following the instructions here, we’re going to say:</a:t>
            </a:r>
          </a:p>
          <a:p>
            <a:endParaRPr lang="en-US" sz="1200" b="0" dirty="0"/>
          </a:p>
          <a:p>
            <a:r>
              <a:rPr lang="en-US" b="0" i="0" dirty="0" err="1">
                <a:solidFill>
                  <a:srgbClr val="16191F"/>
                </a:solidFill>
                <a:effectLst/>
                <a:latin typeface="Amazon Ember"/>
              </a:rPr>
              <a:t>ssh</a:t>
            </a:r>
            <a:r>
              <a:rPr lang="en-US" b="0" i="0" dirty="0">
                <a:solidFill>
                  <a:srgbClr val="16191F"/>
                </a:solidFill>
                <a:effectLst/>
                <a:latin typeface="Amazon Ember"/>
              </a:rPr>
              <a:t> -</a:t>
            </a:r>
            <a:r>
              <a:rPr lang="en-US" b="0" i="0" dirty="0" err="1">
                <a:solidFill>
                  <a:srgbClr val="16191F"/>
                </a:solidFill>
                <a:effectLst/>
                <a:latin typeface="Amazon Ember"/>
              </a:rPr>
              <a:t>i</a:t>
            </a:r>
            <a:r>
              <a:rPr lang="en-US" b="0" i="0" dirty="0">
                <a:solidFill>
                  <a:srgbClr val="16191F"/>
                </a:solidFill>
                <a:effectLst/>
                <a:latin typeface="Amazon Ember"/>
              </a:rPr>
              <a:t> "</a:t>
            </a:r>
            <a:r>
              <a:rPr lang="en-US" b="0" i="0" dirty="0" err="1">
                <a:solidFill>
                  <a:srgbClr val="16191F"/>
                </a:solidFill>
                <a:effectLst/>
                <a:latin typeface="Amazon Ember"/>
              </a:rPr>
              <a:t>ztmlinux.pem</a:t>
            </a:r>
            <a:r>
              <a:rPr lang="en-US" b="0" i="0" dirty="0">
                <a:solidFill>
                  <a:srgbClr val="16191F"/>
                </a:solidFill>
                <a:effectLst/>
                <a:latin typeface="Amazon Ember"/>
              </a:rPr>
              <a:t>" ec2-user@[public IP address</a:t>
            </a:r>
          </a:p>
          <a:p>
            <a:r>
              <a:rPr lang="en-US" sz="1200" b="0" i="0" dirty="0">
                <a:solidFill>
                  <a:srgbClr val="16191F"/>
                </a:solidFill>
                <a:effectLst/>
                <a:latin typeface="Amazon Ember"/>
              </a:rPr>
              <a:t>-Need to use ec2-user—this is the default user for all Amazon Linux machines.</a:t>
            </a:r>
          </a:p>
          <a:p>
            <a:endParaRPr lang="en-US" sz="1200" b="0" i="0" dirty="0">
              <a:solidFill>
                <a:srgbClr val="16191F"/>
              </a:solidFill>
              <a:effectLst/>
              <a:latin typeface="Amazon Ember"/>
            </a:endParaRPr>
          </a:p>
          <a:p>
            <a:r>
              <a:rPr lang="en-US" sz="1200" b="0" dirty="0"/>
              <a:t>Now, the first time you connect to this machine, you’ll get a message saying the authenticity of host cannot be resolved.  Basically, hey, this is the first time we’re connecting to this machine…is it safe?  You’ll say </a:t>
            </a:r>
            <a:r>
              <a:rPr lang="en-US" sz="1200" b="1" dirty="0"/>
              <a:t>yes</a:t>
            </a:r>
            <a:r>
              <a:rPr lang="en-US" sz="1200" b="0" dirty="0"/>
              <a:t>, then it’ll be added to the list of known hosts so you shouldn’t get that message the next time you connect to it.</a:t>
            </a:r>
          </a:p>
          <a:p>
            <a:endParaRPr lang="en-US" sz="1200" b="0" dirty="0"/>
          </a:p>
          <a:p>
            <a:r>
              <a:rPr lang="en-US" sz="1200" b="0" dirty="0"/>
              <a:t>Now try connecting again and you should be able to successfully this time.  If you type “</a:t>
            </a:r>
            <a:r>
              <a:rPr lang="en-US" sz="1200" b="1" dirty="0" err="1"/>
              <a:t>whoami</a:t>
            </a:r>
            <a:r>
              <a:rPr lang="en-US" sz="1200" b="0" dirty="0"/>
              <a:t>,” you’ll see that you’re logged in as ec2-user, and the IP address here is the private IP of this machine (</a:t>
            </a:r>
            <a:r>
              <a:rPr lang="en-US" sz="1200" b="1" dirty="0"/>
              <a:t>match it up in the Console</a:t>
            </a:r>
            <a:r>
              <a:rPr lang="en-US" sz="1200" b="0" dirty="0"/>
              <a:t>).</a:t>
            </a:r>
          </a:p>
          <a:p>
            <a:endParaRPr lang="en-US" sz="1200" b="1" i="0" dirty="0">
              <a:solidFill>
                <a:srgbClr val="16191F"/>
              </a:solidFill>
              <a:effectLst/>
              <a:latin typeface="Amazon Ember"/>
              <a:sym typeface="Wingdings" panose="05000000000000000000" pitchFamily="2" charset="2"/>
            </a:endParaRPr>
          </a:p>
          <a:p>
            <a:r>
              <a:rPr lang="en-US" sz="1200" b="1" i="0" dirty="0">
                <a:solidFill>
                  <a:srgbClr val="16191F"/>
                </a:solidFill>
                <a:effectLst/>
                <a:latin typeface="Amazon Ember"/>
                <a:sym typeface="Wingdings" panose="05000000000000000000" pitchFamily="2" charset="2"/>
              </a:rPr>
              <a:t>ping amazon.com – show it’s working and talking to the outside world.</a:t>
            </a:r>
            <a:endParaRPr lang="en-US" sz="1200" b="1" dirty="0"/>
          </a:p>
          <a:p>
            <a:endParaRPr lang="en-US" sz="1200" b="0" dirty="0"/>
          </a:p>
          <a:p>
            <a:r>
              <a:rPr lang="en-US" sz="1200" b="0" dirty="0"/>
              <a:t>Okay, so that’s how to connect to an EC2 instance from a Windows 1- or later machine.  To get out of the SSH session, type “</a:t>
            </a:r>
            <a:r>
              <a:rPr lang="en-US" sz="1200" b="1" dirty="0"/>
              <a:t>exit</a:t>
            </a:r>
            <a:r>
              <a:rPr lang="en-US" sz="1200" b="0" dirty="0"/>
              <a:t>.”</a:t>
            </a:r>
          </a:p>
          <a:p>
            <a:endParaRPr lang="en-US" sz="1200" b="0" dirty="0"/>
          </a:p>
          <a:p>
            <a:endParaRPr lang="en-US" sz="1200" b="0" dirty="0"/>
          </a:p>
          <a:p>
            <a:r>
              <a:rPr lang="en-US" sz="1200" b="1" dirty="0"/>
              <a:t>Do the same with the Command Prompt (</a:t>
            </a:r>
            <a:r>
              <a:rPr lang="en-US" sz="1200" b="1" dirty="0" err="1"/>
              <a:t>cmd</a:t>
            </a:r>
            <a:r>
              <a:rPr lang="en-US" sz="1200" b="1" dirty="0"/>
              <a:t>), copying the commands from PowerShell.</a:t>
            </a:r>
          </a:p>
          <a:p>
            <a:endParaRPr lang="en-US" sz="1200" b="1" dirty="0"/>
          </a:p>
          <a:p>
            <a:endParaRPr lang="en-US" sz="1200" b="1"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81115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m4-10 </a:t>
            </a:r>
            <a:r>
              <a:rPr lang="en-US" sz="1200" b="1" dirty="0"/>
              <a:t>= “DEMO: </a:t>
            </a:r>
            <a:r>
              <a:rPr lang="en-US" b="1" dirty="0"/>
              <a:t>SSH Connection from Windows 8 or Earlier”</a:t>
            </a:r>
            <a:endParaRPr lang="en-US" sz="1200" b="1" dirty="0"/>
          </a:p>
          <a:p>
            <a:endParaRPr lang="en-US" sz="1200" b="1" dirty="0"/>
          </a:p>
          <a:p>
            <a:endParaRPr lang="en-US" sz="1200" b="1" dirty="0"/>
          </a:p>
          <a:p>
            <a:r>
              <a:rPr lang="en-US" sz="1200" b="0" dirty="0"/>
              <a:t>Okay.  You have your EC2 instances created in AWS.  You’ll note that you have a public IP address (</a:t>
            </a:r>
            <a:r>
              <a:rPr lang="en-US" sz="1200" b="1" dirty="0"/>
              <a:t>show this</a:t>
            </a:r>
            <a:r>
              <a:rPr lang="en-US" sz="1200" b="0" dirty="0"/>
              <a:t>) and your security group also allows TCP traffic on Port 22 </a:t>
            </a:r>
            <a:r>
              <a:rPr lang="en-US" sz="1200" b="1" dirty="0"/>
              <a:t>(show)</a:t>
            </a:r>
            <a:r>
              <a:rPr lang="en-US" sz="1200" b="0" dirty="0"/>
              <a:t>, which is for SSH.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connecting through an SSH client.  And we’ll basically just follows the steps here, and I’ll point out some gotchas along the way.</a:t>
            </a:r>
          </a:p>
          <a:p>
            <a:endParaRPr lang="en-US" sz="1200" b="0" dirty="0"/>
          </a:p>
          <a:p>
            <a:r>
              <a:rPr lang="en-US" sz="1200" b="0" dirty="0"/>
              <a:t>On Windows 8 or earlier, the only real option you have is PuTTY, which is a free SSH tool that you can download (Google </a:t>
            </a:r>
            <a:r>
              <a:rPr lang="en-US" sz="1200" b="1" dirty="0"/>
              <a:t>putty for windows download</a:t>
            </a:r>
            <a:r>
              <a:rPr lang="en-US" sz="1200" b="0" dirty="0"/>
              <a:t>).  </a:t>
            </a:r>
            <a:r>
              <a:rPr lang="en-US" sz="1200" b="1" dirty="0"/>
              <a:t>Download </a:t>
            </a:r>
            <a:r>
              <a:rPr lang="en-US" sz="1200" b="1" dirty="0" err="1"/>
              <a:t>MSI</a:t>
            </a:r>
            <a:r>
              <a:rPr lang="en-US" sz="1200" b="1" dirty="0"/>
              <a:t>.  Install.</a:t>
            </a:r>
          </a:p>
          <a:p>
            <a:endParaRPr lang="en-US" sz="1200" b="0" dirty="0"/>
          </a:p>
          <a:p>
            <a:r>
              <a:rPr lang="en-US" sz="1200" b="0" dirty="0"/>
              <a:t>Then you’ll need to locate your private key file.  You’ll remember when we created the EC2 instance that it forced you to download a private key file, and you’re going to need that.  BUT this is a .</a:t>
            </a:r>
            <a:r>
              <a:rPr lang="en-US" sz="1200" b="0" dirty="0" err="1"/>
              <a:t>pem</a:t>
            </a:r>
            <a:r>
              <a:rPr lang="en-US" sz="1200" b="0" dirty="0"/>
              <a:t> file, and Putty doesn’t actually work with .</a:t>
            </a:r>
            <a:r>
              <a:rPr lang="en-US" sz="1200" b="0" dirty="0" err="1"/>
              <a:t>pem</a:t>
            </a:r>
            <a:r>
              <a:rPr lang="en-US" sz="1200" b="0" dirty="0"/>
              <a:t> files, so you need to get it into a format that Putty can work with, which is a </a:t>
            </a:r>
            <a:r>
              <a:rPr lang="en-US" sz="1200" b="0" dirty="0" err="1"/>
              <a:t>ppk</a:t>
            </a:r>
            <a:r>
              <a:rPr lang="en-US" sz="1200" b="0" dirty="0"/>
              <a:t> file.</a:t>
            </a:r>
          </a:p>
          <a:p>
            <a:endParaRPr lang="en-US" sz="1200" b="0" dirty="0"/>
          </a:p>
          <a:p>
            <a:r>
              <a:rPr lang="en-US" sz="1200" b="0" dirty="0"/>
              <a:t>The way to do that is from Start, type in </a:t>
            </a:r>
            <a:r>
              <a:rPr lang="en-US" sz="1200" b="0" dirty="0" err="1"/>
              <a:t>Puttygen</a:t>
            </a:r>
            <a:r>
              <a:rPr lang="en-US" sz="1200" b="0" dirty="0"/>
              <a:t>, then </a:t>
            </a:r>
            <a:r>
              <a:rPr lang="en-US" sz="1200" b="1" dirty="0"/>
              <a:t>File-&gt;load private key (have to view all files)</a:t>
            </a:r>
            <a:r>
              <a:rPr lang="en-US" sz="1200" b="0" dirty="0"/>
              <a:t>.</a:t>
            </a:r>
          </a:p>
          <a:p>
            <a:endParaRPr lang="en-US" sz="1200" b="0" dirty="0"/>
          </a:p>
          <a:p>
            <a:r>
              <a:rPr lang="en-US" sz="1200" b="1" dirty="0"/>
              <a:t>Save private key</a:t>
            </a:r>
            <a:r>
              <a:rPr lang="en-US" sz="1200" b="0" dirty="0"/>
              <a:t>.  You can save a passphrase if you want; I’m going to skip that.  Save as the same name, but with the </a:t>
            </a:r>
            <a:r>
              <a:rPr lang="en-US" sz="1200" b="0" dirty="0" err="1"/>
              <a:t>ppk</a:t>
            </a:r>
            <a:r>
              <a:rPr lang="en-US" sz="1200" b="0" dirty="0"/>
              <a:t> extension.  Now you’re done with this gen tool and </a:t>
            </a:r>
            <a:r>
              <a:rPr lang="en-US" sz="1200" b="1" dirty="0"/>
              <a:t>you can close it</a:t>
            </a:r>
            <a:r>
              <a:rPr lang="en-US" sz="1200" b="0" dirty="0"/>
              <a:t>.</a:t>
            </a:r>
          </a:p>
          <a:p>
            <a:endParaRPr lang="en-US" sz="1200" b="0" dirty="0"/>
          </a:p>
          <a:p>
            <a:r>
              <a:rPr lang="en-US" sz="1200" b="0" dirty="0"/>
              <a:t>Now </a:t>
            </a:r>
            <a:r>
              <a:rPr lang="en-US" sz="1200" b="1" dirty="0"/>
              <a:t>open Putty</a:t>
            </a:r>
            <a:r>
              <a:rPr lang="en-US" sz="1200" b="0" dirty="0"/>
              <a:t>.</a:t>
            </a:r>
          </a:p>
          <a:p>
            <a:endParaRPr lang="en-US" sz="1200" b="0" dirty="0"/>
          </a:p>
          <a:p>
            <a:r>
              <a:rPr lang="en-US" sz="1200" b="0" dirty="0"/>
              <a:t>In Host name, enter </a:t>
            </a:r>
            <a:r>
              <a:rPr lang="en-US" b="1" i="0" dirty="0">
                <a:solidFill>
                  <a:srgbClr val="16191F"/>
                </a:solidFill>
                <a:effectLst/>
                <a:latin typeface="Amazon Ember"/>
              </a:rPr>
              <a:t>ec2-user@[</a:t>
            </a:r>
            <a:r>
              <a:rPr lang="en-US" b="0" i="0" dirty="0">
                <a:solidFill>
                  <a:srgbClr val="16191F"/>
                </a:solidFill>
                <a:effectLst/>
                <a:latin typeface="Amazon Ember"/>
              </a:rPr>
              <a:t>public IP address</a:t>
            </a:r>
          </a:p>
          <a:p>
            <a:endParaRPr lang="en-US" sz="1200" b="0" i="0" dirty="0">
              <a:solidFill>
                <a:srgbClr val="16191F"/>
              </a:solidFill>
              <a:effectLst/>
              <a:latin typeface="Amazon Ember"/>
            </a:endParaRPr>
          </a:p>
          <a:p>
            <a:r>
              <a:rPr lang="en-US" sz="1200" b="0" i="0" dirty="0">
                <a:solidFill>
                  <a:srgbClr val="16191F"/>
                </a:solidFill>
                <a:effectLst/>
                <a:latin typeface="Amazon Ember"/>
              </a:rPr>
              <a:t>Now, if you try to just connect now (</a:t>
            </a:r>
            <a:r>
              <a:rPr lang="en-US" sz="1200" b="1" i="0" dirty="0">
                <a:solidFill>
                  <a:srgbClr val="16191F"/>
                </a:solidFill>
                <a:effectLst/>
                <a:latin typeface="Amazon Ember"/>
              </a:rPr>
              <a:t>do this</a:t>
            </a:r>
            <a:r>
              <a:rPr lang="en-US" sz="1200" b="0" i="0" dirty="0">
                <a:solidFill>
                  <a:srgbClr val="16191F"/>
                </a:solidFill>
                <a:effectLst/>
                <a:latin typeface="Amazon Ember"/>
              </a:rPr>
              <a:t>), get error about no supported authentication methods (first asks you about it being a new host…can do “</a:t>
            </a:r>
            <a:r>
              <a:rPr lang="en-US" sz="1200" b="1" i="0" dirty="0">
                <a:solidFill>
                  <a:srgbClr val="16191F"/>
                </a:solidFill>
                <a:effectLst/>
                <a:latin typeface="Amazon Ember"/>
              </a:rPr>
              <a:t>connect once</a:t>
            </a:r>
            <a:r>
              <a:rPr lang="en-US" sz="1200" b="0" i="0" dirty="0">
                <a:solidFill>
                  <a:srgbClr val="16191F"/>
                </a:solidFill>
                <a:effectLst/>
                <a:latin typeface="Amazon Ember"/>
              </a:rPr>
              <a:t>”).</a:t>
            </a:r>
          </a:p>
          <a:p>
            <a:endParaRPr lang="en-US" sz="1200" b="0" i="0" dirty="0">
              <a:solidFill>
                <a:srgbClr val="16191F"/>
              </a:solidFill>
              <a:effectLst/>
              <a:latin typeface="Amazon Ember"/>
            </a:endParaRPr>
          </a:p>
          <a:p>
            <a:r>
              <a:rPr lang="en-US" sz="1200" b="0" i="0" dirty="0">
                <a:solidFill>
                  <a:srgbClr val="16191F"/>
                </a:solidFill>
                <a:effectLst/>
                <a:latin typeface="Amazon Ember"/>
              </a:rPr>
              <a:t>This is because we haven’t told Putty where to find out key yet.  </a:t>
            </a:r>
            <a:r>
              <a:rPr lang="en-US" sz="1200" b="1" i="0" dirty="0">
                <a:solidFill>
                  <a:srgbClr val="16191F"/>
                </a:solidFill>
                <a:effectLst/>
                <a:latin typeface="Amazon Ember"/>
              </a:rPr>
              <a:t>On left, expand </a:t>
            </a:r>
            <a:r>
              <a:rPr lang="en-US" sz="1200" b="1" i="0" dirty="0" err="1">
                <a:solidFill>
                  <a:srgbClr val="16191F"/>
                </a:solidFill>
                <a:effectLst/>
                <a:latin typeface="Amazon Ember"/>
              </a:rPr>
              <a:t>SSH</a:t>
            </a:r>
            <a:r>
              <a:rPr lang="en-US" sz="1200" b="1" i="0" dirty="0" err="1">
                <a:solidFill>
                  <a:srgbClr val="16191F"/>
                </a:solidFill>
                <a:effectLst/>
                <a:latin typeface="Amazon Ember"/>
                <a:sym typeface="Wingdings" panose="05000000000000000000" pitchFamily="2" charset="2"/>
              </a:rPr>
              <a:t>Auth</a:t>
            </a:r>
            <a:r>
              <a:rPr lang="en-US" sz="1200" b="1" i="0" dirty="0">
                <a:solidFill>
                  <a:srgbClr val="16191F"/>
                </a:solidFill>
                <a:effectLst/>
                <a:latin typeface="Amazon Ember"/>
                <a:sym typeface="Wingdings" panose="05000000000000000000" pitchFamily="2" charset="2"/>
              </a:rPr>
              <a:t>.  Click Open.</a:t>
            </a:r>
          </a:p>
          <a:p>
            <a:endParaRPr lang="en-US" sz="1200" b="1" i="0" dirty="0">
              <a:solidFill>
                <a:srgbClr val="16191F"/>
              </a:solidFill>
              <a:effectLst/>
              <a:latin typeface="Amazon Ember"/>
              <a:sym typeface="Wingdings" panose="05000000000000000000" pitchFamily="2" charset="2"/>
            </a:endParaRPr>
          </a:p>
          <a:p>
            <a:r>
              <a:rPr lang="en-US" sz="1200" b="1" i="0" dirty="0">
                <a:solidFill>
                  <a:srgbClr val="16191F"/>
                </a:solidFill>
                <a:effectLst/>
                <a:latin typeface="Amazon Ember"/>
                <a:sym typeface="Wingdings" panose="05000000000000000000" pitchFamily="2" charset="2"/>
              </a:rPr>
              <a:t>You’re in!  Test by typing:</a:t>
            </a:r>
          </a:p>
          <a:p>
            <a:r>
              <a:rPr lang="en-US" sz="1200" b="1" i="0" dirty="0" err="1">
                <a:solidFill>
                  <a:srgbClr val="16191F"/>
                </a:solidFill>
                <a:effectLst/>
                <a:latin typeface="Amazon Ember"/>
                <a:sym typeface="Wingdings" panose="05000000000000000000" pitchFamily="2" charset="2"/>
              </a:rPr>
              <a:t>whoami</a:t>
            </a:r>
            <a:endParaRPr lang="en-US" sz="1200" b="1" i="0" dirty="0">
              <a:solidFill>
                <a:srgbClr val="16191F"/>
              </a:solidFill>
              <a:effectLst/>
              <a:latin typeface="Amazon Ember"/>
              <a:sym typeface="Wingdings" panose="05000000000000000000" pitchFamily="2" charset="2"/>
            </a:endParaRPr>
          </a:p>
          <a:p>
            <a:r>
              <a:rPr lang="en-US" sz="1200" b="1" i="0" dirty="0">
                <a:solidFill>
                  <a:srgbClr val="16191F"/>
                </a:solidFill>
                <a:effectLst/>
                <a:latin typeface="Amazon Ember"/>
                <a:sym typeface="Wingdings" panose="05000000000000000000" pitchFamily="2" charset="2"/>
              </a:rPr>
              <a:t>ping amazon.com – show it’s working and talking to the outside world.</a:t>
            </a:r>
            <a:endParaRPr lang="en-US" sz="1200" b="1" dirty="0"/>
          </a:p>
          <a:p>
            <a:endParaRPr lang="en-US" sz="1200" b="0" dirty="0"/>
          </a:p>
          <a:p>
            <a:r>
              <a:rPr lang="en-US" sz="1200" b="0" dirty="0"/>
              <a:t>Okay, so that’s how to connect to an EC2 instance from a Windows 8 or earlier machine.  To get out of the SSH session, type “</a:t>
            </a:r>
            <a:r>
              <a:rPr lang="en-US" sz="1200" b="1" dirty="0"/>
              <a:t>exit</a:t>
            </a:r>
            <a:r>
              <a:rPr lang="en-US" sz="1200" b="0" dirty="0"/>
              <a:t>.”</a:t>
            </a:r>
          </a:p>
          <a:p>
            <a:endParaRPr lang="en-US" sz="1200" b="1" dirty="0"/>
          </a:p>
          <a:p>
            <a:endParaRPr lang="en-US" sz="1200" b="1" dirty="0"/>
          </a:p>
          <a:p>
            <a:endParaRPr lang="en-US" sz="1200" b="1"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783775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m4-11 </a:t>
            </a:r>
            <a:r>
              <a:rPr lang="en-US" sz="1200" b="1" dirty="0"/>
              <a:t>= “DEMO: </a:t>
            </a:r>
            <a:r>
              <a:rPr lang="en-US" b="1" dirty="0"/>
              <a:t>EC2 Instance Connect with Linux”</a:t>
            </a:r>
            <a:endParaRPr lang="en-US" sz="1200" b="1" dirty="0"/>
          </a:p>
          <a:p>
            <a:endParaRPr lang="en-US" sz="1200" b="1" dirty="0"/>
          </a:p>
          <a:p>
            <a:r>
              <a:rPr lang="en-US" sz="1200" b="0" dirty="0"/>
              <a:t>Okay.  You have your EC2 instances created in AWS.  You’ll note that you have a public IP address (</a:t>
            </a:r>
            <a:r>
              <a:rPr lang="en-US" sz="1200" b="1" dirty="0"/>
              <a:t>show this</a:t>
            </a:r>
            <a:r>
              <a:rPr lang="en-US" sz="1200" b="0" dirty="0"/>
              <a:t>) and your security group also allows TCP traffic on Port 22 </a:t>
            </a:r>
            <a:r>
              <a:rPr lang="en-US" sz="1200" b="1" dirty="0"/>
              <a:t>(show)</a:t>
            </a:r>
            <a:r>
              <a:rPr lang="en-US" sz="1200" b="0" dirty="0"/>
              <a:t>, which is for SSH.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EC2 instance connect, which in my opinion is the very easiest way to SSH to a Linux instance.  You just need to type in the user name (</a:t>
            </a:r>
            <a:r>
              <a:rPr lang="en-US" sz="1200" b="1" dirty="0" err="1"/>
              <a:t>ec</a:t>
            </a:r>
            <a:r>
              <a:rPr lang="en-US" sz="1200" b="1" dirty="0"/>
              <a:t>-user</a:t>
            </a:r>
            <a:r>
              <a:rPr lang="en-US" sz="1200" b="0" dirty="0"/>
              <a:t>…might be admin by default) and click </a:t>
            </a:r>
            <a:r>
              <a:rPr lang="en-US" sz="1200" b="1" dirty="0"/>
              <a:t>Connect</a:t>
            </a:r>
            <a:r>
              <a:rPr lang="en-US" sz="1200" b="0" dirty="0"/>
              <a:t>.  This will open up an SSH session right here in the browser and you’re connected.  No credentials, no keys, no tools to download or anything.  Behind the scenes, it’s using a one-time-use public key to make things work.</a:t>
            </a:r>
          </a:p>
          <a:p>
            <a:endParaRPr lang="en-US" sz="1200" b="0" dirty="0"/>
          </a:p>
          <a:p>
            <a:r>
              <a:rPr lang="en-US" sz="1200" b="1" dirty="0" err="1"/>
              <a:t>whoami</a:t>
            </a:r>
            <a:endParaRPr lang="en-US" sz="1200" b="1" dirty="0"/>
          </a:p>
          <a:p>
            <a:r>
              <a:rPr lang="en-US" sz="1200" b="1" dirty="0"/>
              <a:t>ping amazon.com</a:t>
            </a:r>
          </a:p>
          <a:p>
            <a:endParaRPr lang="en-US" sz="1200" b="0" dirty="0"/>
          </a:p>
          <a:p>
            <a:r>
              <a:rPr lang="en-US" sz="1200" b="0" dirty="0"/>
              <a:t>Super, super easy.  So personally, when I need to SSH into a Linux instance, this is what I do. To get out of the SSH session, type “</a:t>
            </a:r>
            <a:r>
              <a:rPr lang="en-US" sz="1200" b="1" dirty="0"/>
              <a:t>exit</a:t>
            </a:r>
            <a:r>
              <a:rPr lang="en-US" sz="1200" b="0" dirty="0"/>
              <a:t>.”</a:t>
            </a:r>
          </a:p>
          <a:p>
            <a:endParaRPr lang="en-US" sz="1200" b="1" dirty="0"/>
          </a:p>
          <a:p>
            <a:endParaRPr lang="en-US" sz="1200" b="1"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692706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m4-12 </a:t>
            </a:r>
            <a:r>
              <a:rPr lang="en-US" sz="1200" b="1" dirty="0"/>
              <a:t>= “DEMO: </a:t>
            </a:r>
            <a:r>
              <a:rPr lang="en-US" b="1" dirty="0"/>
              <a:t>Remote Desktop with Windows”</a:t>
            </a:r>
            <a:endParaRPr lang="en-US" sz="1200" b="1" dirty="0"/>
          </a:p>
          <a:p>
            <a:endParaRPr lang="en-US" sz="1200" b="1" dirty="0"/>
          </a:p>
          <a:p>
            <a:endParaRPr lang="en-US" sz="1200" b="1" dirty="0"/>
          </a:p>
          <a:p>
            <a:r>
              <a:rPr lang="en-US" sz="1200" b="0" dirty="0"/>
              <a:t>Okay.  You have your Windows EC2 instance created in AWS.  You’ll note that you have a public IP address (</a:t>
            </a:r>
            <a:r>
              <a:rPr lang="en-US" sz="1200" b="1" dirty="0"/>
              <a:t>show this</a:t>
            </a:r>
            <a:r>
              <a:rPr lang="en-US" sz="1200" b="0" dirty="0"/>
              <a:t>) and your security group also allows TCP traffic on Port 3389 </a:t>
            </a:r>
            <a:r>
              <a:rPr lang="en-US" sz="1200" b="1" dirty="0"/>
              <a:t>(show)</a:t>
            </a:r>
            <a:r>
              <a:rPr lang="en-US" sz="1200" b="0" dirty="0"/>
              <a:t>, which is for the Remote Desktop Protocol, or RDP.  So we should be good.</a:t>
            </a:r>
          </a:p>
          <a:p>
            <a:endParaRPr lang="en-US" sz="1200" b="0" dirty="0"/>
          </a:p>
          <a:p>
            <a:r>
              <a:rPr lang="en-US" sz="1200" b="0" dirty="0"/>
              <a:t>The easiest way to get instructions for how to connect to it is to </a:t>
            </a:r>
            <a:r>
              <a:rPr lang="en-US" sz="1200" b="1" dirty="0"/>
              <a:t>select it in the Console </a:t>
            </a:r>
            <a:r>
              <a:rPr lang="en-US" sz="1200" b="0" dirty="0"/>
              <a:t>and say </a:t>
            </a:r>
            <a:r>
              <a:rPr lang="en-US" sz="1200" b="1" dirty="0"/>
              <a:t>Connect</a:t>
            </a:r>
            <a:r>
              <a:rPr lang="en-US" sz="1200" b="0" dirty="0"/>
              <a:t>.</a:t>
            </a:r>
          </a:p>
          <a:p>
            <a:endParaRPr lang="en-US" sz="1200" b="0" dirty="0"/>
          </a:p>
          <a:p>
            <a:r>
              <a:rPr lang="en-US" sz="1200" b="0" dirty="0"/>
              <a:t>Here you get several options.  This video focuses on the RDP client, so let’s click on that.  You’ll want to </a:t>
            </a:r>
            <a:r>
              <a:rPr lang="en-US" sz="1200" b="1" dirty="0"/>
              <a:t>download the remote desktop file</a:t>
            </a:r>
            <a:r>
              <a:rPr lang="en-US" sz="1200" b="0" dirty="0"/>
              <a:t>, which is basically a shortcut to the AWS instance that already has the IP address and everything filled in.</a:t>
            </a:r>
          </a:p>
          <a:p>
            <a:endParaRPr lang="en-US" sz="1200" b="0" dirty="0"/>
          </a:p>
          <a:p>
            <a:r>
              <a:rPr lang="en-US" sz="1200" b="1" dirty="0"/>
              <a:t>Open the file</a:t>
            </a:r>
          </a:p>
          <a:p>
            <a:endParaRPr lang="en-US" sz="1200" b="0" dirty="0"/>
          </a:p>
          <a:p>
            <a:r>
              <a:rPr lang="en-US" sz="1200" b="0" dirty="0"/>
              <a:t>Now, when you go to open this, it’s going to prompt you for the Administrator password.  To get that, you’re going to need the key that you downloaded when you created the instance.  In the Console, click </a:t>
            </a:r>
            <a:r>
              <a:rPr lang="en-US" sz="1200" b="1" dirty="0"/>
              <a:t>Get Password</a:t>
            </a:r>
            <a:r>
              <a:rPr lang="en-US" sz="1200" b="0" dirty="0"/>
              <a:t>.  </a:t>
            </a:r>
            <a:r>
              <a:rPr lang="en-US" sz="1200" b="1" dirty="0"/>
              <a:t>Browse </a:t>
            </a:r>
            <a:r>
              <a:rPr lang="en-US" sz="1200" b="0" dirty="0"/>
              <a:t>for your key pair.  </a:t>
            </a:r>
            <a:r>
              <a:rPr lang="en-US" sz="1200" b="1" dirty="0"/>
              <a:t>Decrypt the password</a:t>
            </a:r>
            <a:r>
              <a:rPr lang="en-US" sz="1200" b="0" dirty="0"/>
              <a:t>.  </a:t>
            </a:r>
            <a:r>
              <a:rPr lang="en-US" sz="1200" b="1" dirty="0"/>
              <a:t>Copy it</a:t>
            </a:r>
            <a:r>
              <a:rPr lang="en-US" sz="1200" b="0" dirty="0"/>
              <a:t>.  </a:t>
            </a:r>
            <a:r>
              <a:rPr lang="en-US" sz="1200" b="1" dirty="0"/>
              <a:t>Paste</a:t>
            </a:r>
            <a:r>
              <a:rPr lang="en-US" sz="1200" b="0" dirty="0"/>
              <a:t> it into the RDP dialogue.</a:t>
            </a:r>
          </a:p>
          <a:p>
            <a:endParaRPr lang="en-US" sz="1200" b="0" dirty="0"/>
          </a:p>
          <a:p>
            <a:r>
              <a:rPr lang="en-US" sz="1200" b="0" dirty="0"/>
              <a:t>And there you go.  It’ll take a few seconds to get everything spun up on the server, but now you have a new Windows Server machine and you’re logged in as Administrator to you can set it up just the way you want.</a:t>
            </a:r>
          </a:p>
          <a:p>
            <a:endParaRPr lang="en-US" sz="1200" b="0" dirty="0"/>
          </a:p>
          <a:p>
            <a:r>
              <a:rPr lang="en-US" sz="1200" b="0" dirty="0"/>
              <a:t>Super, super easy.  You can close out of the RDP session at any time, but know that that doesn’t actually stop the instance.  If you want to stop or terminate the instance, go to the Console and Stop or Terminate (terminate is the one that deletes the instance and any storage that was attached to it).  Stopping saves everything, which lets you boot it up again when you need it.</a:t>
            </a:r>
          </a:p>
          <a:p>
            <a:endParaRPr lang="en-US" sz="1200" b="0" dirty="0"/>
          </a:p>
          <a:p>
            <a:endParaRPr lang="en-US" sz="1200" b="0" dirty="0"/>
          </a:p>
          <a:p>
            <a:endParaRPr lang="en-US" sz="1200" b="1" dirty="0"/>
          </a:p>
          <a:p>
            <a:endParaRPr lang="en-US" sz="1200" b="1" dirty="0"/>
          </a:p>
          <a:p>
            <a:endParaRPr lang="en-US" sz="1200" b="1"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875335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m4-13 </a:t>
            </a:r>
            <a:r>
              <a:rPr lang="en-US" sz="1200" b="1" dirty="0"/>
              <a:t>= “EC2 Placement Groups”</a:t>
            </a:r>
          </a:p>
          <a:p>
            <a:endParaRPr lang="en-US" sz="1200" b="1" dirty="0"/>
          </a:p>
          <a:p>
            <a:r>
              <a:rPr lang="en-US" sz="1200" b="0" dirty="0"/>
              <a:t>Okay, you should be comfortable with creating an EC2 instance at this point.  And by default, the EC2 service will spread out your instances across the underlying hardware so that if something goes wrong in one part of the infrastructure, it doesn’t take out all of your instances.</a:t>
            </a:r>
          </a:p>
          <a:p>
            <a:endParaRPr lang="en-US" sz="1200" b="0" dirty="0"/>
          </a:p>
          <a:p>
            <a:r>
              <a:rPr lang="en-US" sz="1200" b="0" dirty="0"/>
              <a:t>And for most things, that’s probably fine.  But for certain workloads, you might need REALLY low latency between servers so want them close together, or maybe you don’t want them close together, but you want them more distributed for high availability, etc.</a:t>
            </a:r>
          </a:p>
          <a:p>
            <a:endParaRPr lang="en-US" sz="1200" b="0" dirty="0"/>
          </a:p>
          <a:p>
            <a:r>
              <a:rPr lang="en-US" sz="1200" b="0" dirty="0"/>
              <a:t>Well, as you know, you don’t get access to </a:t>
            </a:r>
            <a:r>
              <a:rPr lang="en-US" sz="1200" b="0" dirty="0" err="1"/>
              <a:t>AWS’s</a:t>
            </a:r>
            <a:r>
              <a:rPr lang="en-US" sz="1200" b="0" dirty="0"/>
              <a:t> underlying hardware, but you CAN influence where the instances live by setting up placement groups.  And there’s no charge to create these.</a:t>
            </a:r>
          </a:p>
          <a:p>
            <a:endParaRPr lang="en-US" sz="1200" b="0" dirty="0"/>
          </a:p>
          <a:p>
            <a:r>
              <a:rPr lang="en-US" sz="1200" b="0" dirty="0"/>
              <a:t>There are three options for placing your instances using these groups: cluster, spread and partition.  Let’s look at each in a little more detail.</a:t>
            </a:r>
          </a:p>
          <a:p>
            <a:endParaRPr lang="en-US" sz="1200"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815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module, we went through authentication and authorization, with Identity &amp; Access Management, or IAM, being the main focus.</a:t>
            </a:r>
          </a:p>
          <a:p>
            <a:endParaRPr lang="en-US" dirty="0"/>
          </a:p>
          <a:p>
            <a:r>
              <a:rPr lang="en-US" dirty="0"/>
              <a:t>And now we’re going to move into a core part of AWS, which is Compute.  We’ll deep dive into the Elastic Compute Service, or EC2, which of course is the primary compute service, as well as Elastic Block Storage or EBS, which are basically the hard drives for EC2 instances.  Then we’ll also go through Lambda, Elastic Beanstalk, and finally the various options you have for running containers in AWS.</a:t>
            </a:r>
          </a:p>
          <a:p>
            <a:endParaRPr lang="en-US" dirty="0"/>
          </a:p>
          <a:p>
            <a:r>
              <a:rPr lang="en-US" dirty="0"/>
              <a:t>Let’s get started.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cluster strategy, your instances are physically close together, meaning on the same rack in the data center (</a:t>
            </a:r>
            <a:r>
              <a:rPr lang="en-US" b="1" dirty="0"/>
              <a:t>click</a:t>
            </a:r>
            <a:r>
              <a:rPr lang="en-US" dirty="0"/>
              <a:t>), in a single Availability Zone.</a:t>
            </a:r>
          </a:p>
          <a:p>
            <a:endParaRPr lang="en-US" dirty="0"/>
          </a:p>
          <a:p>
            <a:r>
              <a:rPr lang="en-US" dirty="0"/>
              <a:t>This is going to give you very low latency (</a:t>
            </a:r>
            <a:r>
              <a:rPr lang="en-US" b="1" dirty="0"/>
              <a:t>click</a:t>
            </a:r>
            <a:r>
              <a:rPr lang="en-US" dirty="0"/>
              <a:t>) between your instances, and high network throughput.  So workloads that have one or both of those requirements would make sense here.</a:t>
            </a:r>
          </a:p>
          <a:p>
            <a:endParaRPr lang="en-US" dirty="0"/>
          </a:p>
          <a:p>
            <a:r>
              <a:rPr lang="en-US" dirty="0"/>
              <a:t>(</a:t>
            </a:r>
            <a:r>
              <a:rPr lang="en-US" b="1" dirty="0"/>
              <a:t>click</a:t>
            </a:r>
            <a:r>
              <a:rPr lang="en-US" dirty="0"/>
              <a:t>) The potential risk here, though, is because the instances are on the same hardware, if there’s a hardware failure, it would bring down all of your instances.  If your workload can’t withstand that, then let’s look at the two other options.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20</a:t>
            </a:fld>
            <a:endParaRPr lang="en-US"/>
          </a:p>
        </p:txBody>
      </p:sp>
    </p:spTree>
    <p:extLst>
      <p:ext uri="{BB962C8B-B14F-4D97-AF65-F5344CB8AC3E}">
        <p14:creationId xmlns:p14="http://schemas.microsoft.com/office/powerpoint/2010/main" val="102805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spread placement strategy, each instance is placed on distinct hardware, and you’re able to span multiple availability zones.  So in one AZ (</a:t>
            </a:r>
            <a:r>
              <a:rPr lang="en-US" b="1" dirty="0"/>
              <a:t>click</a:t>
            </a:r>
            <a:r>
              <a:rPr lang="en-US" dirty="0"/>
              <a:t>), you have one instance on separate hardware, a second instance on separate hardware.  And then in a second availability zone, the same setup.</a:t>
            </a:r>
          </a:p>
          <a:p>
            <a:endParaRPr lang="en-US" dirty="0"/>
          </a:p>
          <a:p>
            <a:r>
              <a:rPr lang="en-US" dirty="0"/>
              <a:t>The benefit here being that you can isolate the impact of hardware failure.  If one piece of hardware goes down, it’ll only impact one instance and not all of them.  So you’d want to use this setup for workloads that need very high availability, and you have just a small number of critical instances that need to be separated from each other.</a:t>
            </a:r>
          </a:p>
          <a:p>
            <a:endParaRPr lang="en-US" dirty="0"/>
          </a:p>
          <a:p>
            <a:r>
              <a:rPr lang="en-US" dirty="0"/>
              <a:t>The risk or downside here is that you can only have up to 7 running instances per AZ per group, and if you try to start or launch anything beyond that, the request will fail.  So again, good for workloads that have just a small number of instances.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21</a:t>
            </a:fld>
            <a:endParaRPr lang="en-US"/>
          </a:p>
        </p:txBody>
      </p:sp>
    </p:spTree>
    <p:extLst>
      <p:ext uri="{BB962C8B-B14F-4D97-AF65-F5344CB8AC3E}">
        <p14:creationId xmlns:p14="http://schemas.microsoft.com/office/powerpoint/2010/main" val="1263360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and final placement option is called partition.  Here, instances are grouped into logical segments called partitions, which are each on separate racks in the data center.  And a partition (</a:t>
            </a:r>
            <a:r>
              <a:rPr lang="en-US" b="1" dirty="0"/>
              <a:t>click</a:t>
            </a:r>
            <a:r>
              <a:rPr lang="en-US" dirty="0"/>
              <a:t>) can have multiple instances inside of it.  These can also span </a:t>
            </a:r>
            <a:r>
              <a:rPr lang="en-US" dirty="0" err="1"/>
              <a:t>AZs</a:t>
            </a:r>
            <a:r>
              <a:rPr lang="en-US" dirty="0"/>
              <a:t>, so maybe in one AZ, you have two partitions, each with two instances.  And then in the second availability zone, you have a third partition also with two instances in it.  Or maybe 10 instances—I’m just showing 2 here because of the space on the slide.</a:t>
            </a:r>
          </a:p>
          <a:p>
            <a:endParaRPr lang="en-US" dirty="0"/>
          </a:p>
          <a:p>
            <a:r>
              <a:rPr lang="en-US" dirty="0"/>
              <a:t>With this setup, you can have up to 7 PARTITIONS per availability zone, so that really increases how many instances you can have as well.  And because the partitions don’t share racks, you can isolate the impact of hardware failure.</a:t>
            </a:r>
          </a:p>
          <a:p>
            <a:endParaRPr lang="en-US" dirty="0"/>
          </a:p>
          <a:p>
            <a:r>
              <a:rPr lang="en-US" dirty="0"/>
              <a:t>This setup is recommended for large distributed workloads, usually Big Data, things like HDFS, HBase and Cassandra workloads.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22</a:t>
            </a:fld>
            <a:endParaRPr lang="en-US"/>
          </a:p>
        </p:txBody>
      </p:sp>
    </p:spTree>
    <p:extLst>
      <p:ext uri="{BB962C8B-B14F-4D97-AF65-F5344CB8AC3E}">
        <p14:creationId xmlns:p14="http://schemas.microsoft.com/office/powerpoint/2010/main" val="2320489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m4-14 </a:t>
            </a:r>
            <a:r>
              <a:rPr lang="en-US" sz="1200" b="1" dirty="0"/>
              <a:t>= “DEMO: </a:t>
            </a:r>
            <a:r>
              <a:rPr lang="en-US" b="1" dirty="0"/>
              <a:t>Creating EC2 Placement Groups”</a:t>
            </a:r>
            <a:endParaRPr lang="en-US" sz="1200" b="1" dirty="0"/>
          </a:p>
          <a:p>
            <a:endParaRPr lang="en-US" sz="1200" b="1" dirty="0"/>
          </a:p>
          <a:p>
            <a:endParaRPr lang="en-US" sz="1200" b="1" dirty="0"/>
          </a:p>
          <a:p>
            <a:r>
              <a:rPr lang="en-US" sz="1200" b="1" dirty="0"/>
              <a:t>EC2</a:t>
            </a:r>
          </a:p>
          <a:p>
            <a:r>
              <a:rPr lang="en-US" sz="1200" b="1" dirty="0"/>
              <a:t>Left </a:t>
            </a:r>
            <a:r>
              <a:rPr lang="en-US" sz="1200" b="1" dirty="0" err="1"/>
              <a:t>nav</a:t>
            </a:r>
            <a:r>
              <a:rPr lang="en-US" sz="1200" b="1" dirty="0" err="1">
                <a:sym typeface="Wingdings" panose="05000000000000000000" pitchFamily="2" charset="2"/>
              </a:rPr>
              <a:t>Placement</a:t>
            </a:r>
            <a:r>
              <a:rPr lang="en-US" sz="1200" b="1" dirty="0">
                <a:sym typeface="Wingdings" panose="05000000000000000000" pitchFamily="2" charset="2"/>
              </a:rPr>
              <a:t> Groups</a:t>
            </a:r>
          </a:p>
          <a:p>
            <a:endParaRPr lang="en-US" sz="1200" b="1" dirty="0">
              <a:sym typeface="Wingdings" panose="05000000000000000000" pitchFamily="2" charset="2"/>
            </a:endParaRPr>
          </a:p>
          <a:p>
            <a:r>
              <a:rPr lang="en-US" sz="1200" b="1" dirty="0"/>
              <a:t>Create placement group</a:t>
            </a:r>
          </a:p>
          <a:p>
            <a:r>
              <a:rPr lang="en-US" sz="1200" b="1" dirty="0"/>
              <a:t>Name: </a:t>
            </a:r>
            <a:r>
              <a:rPr lang="en-US" sz="1200" b="0" dirty="0"/>
              <a:t>my-</a:t>
            </a:r>
            <a:r>
              <a:rPr lang="en-US" sz="1200" b="1" dirty="0"/>
              <a:t>spread</a:t>
            </a:r>
            <a:r>
              <a:rPr lang="en-US" sz="1200" b="0" dirty="0"/>
              <a:t>-placement-group</a:t>
            </a:r>
          </a:p>
          <a:p>
            <a:r>
              <a:rPr lang="en-US" sz="1200" b="1" dirty="0"/>
              <a:t>Strategy: </a:t>
            </a:r>
            <a:r>
              <a:rPr lang="en-US" sz="1200" b="0" dirty="0"/>
              <a:t>Spread (this will put each instance on separate hardware, to isolate them from hardware failures)</a:t>
            </a:r>
          </a:p>
          <a:p>
            <a:r>
              <a:rPr lang="en-US" sz="1200" b="1" dirty="0"/>
              <a:t>Create</a:t>
            </a:r>
          </a:p>
          <a:p>
            <a:endParaRPr lang="en-US" sz="1200" b="0" dirty="0"/>
          </a:p>
          <a:p>
            <a:r>
              <a:rPr lang="en-US" sz="1200" b="1" dirty="0"/>
              <a:t>Create placement group</a:t>
            </a:r>
          </a:p>
          <a:p>
            <a:r>
              <a:rPr lang="en-US" sz="1200" b="1" dirty="0"/>
              <a:t>Name: </a:t>
            </a:r>
            <a:r>
              <a:rPr lang="en-US" sz="1200" b="0" dirty="0"/>
              <a:t>my-</a:t>
            </a:r>
            <a:r>
              <a:rPr lang="en-US" sz="1200" b="1" dirty="0"/>
              <a:t>cluster</a:t>
            </a:r>
            <a:r>
              <a:rPr lang="en-US" sz="1200" b="0" dirty="0"/>
              <a:t>-placement-group</a:t>
            </a:r>
          </a:p>
          <a:p>
            <a:r>
              <a:rPr lang="en-US" sz="1200" b="1" dirty="0"/>
              <a:t>Strategy: </a:t>
            </a:r>
            <a:r>
              <a:rPr lang="en-US" sz="1200" b="0" dirty="0"/>
              <a:t>Cluster (this will group our instances on the same hardware, so for a workload that needs super low latency, for example)</a:t>
            </a:r>
          </a:p>
          <a:p>
            <a:endParaRPr lang="en-US" sz="1200" b="0" dirty="0"/>
          </a:p>
          <a:p>
            <a:r>
              <a:rPr lang="en-US" sz="1200" b="1" dirty="0"/>
              <a:t>Create placement group</a:t>
            </a:r>
          </a:p>
          <a:p>
            <a:r>
              <a:rPr lang="en-US" sz="1200" b="1" dirty="0"/>
              <a:t>Name: </a:t>
            </a:r>
            <a:r>
              <a:rPr lang="en-US" sz="1200" b="0" dirty="0"/>
              <a:t>my-</a:t>
            </a:r>
            <a:r>
              <a:rPr lang="en-US" sz="1200" b="1" dirty="0"/>
              <a:t>partition</a:t>
            </a:r>
            <a:r>
              <a:rPr lang="en-US" sz="1200" b="0" dirty="0"/>
              <a:t>-placement-group</a:t>
            </a:r>
          </a:p>
          <a:p>
            <a:r>
              <a:rPr lang="en-US" sz="1200" b="1" dirty="0"/>
              <a:t>Strategy: </a:t>
            </a:r>
            <a:r>
              <a:rPr lang="en-US" sz="1200" b="0" dirty="0"/>
              <a:t>Partition (this will group our instances into logical partitions, and we can choose how many, up to 7 per AZ)</a:t>
            </a:r>
          </a:p>
          <a:p>
            <a:r>
              <a:rPr lang="en-US" sz="1200" b="1" dirty="0"/>
              <a:t>Partitions</a:t>
            </a:r>
            <a:r>
              <a:rPr lang="en-US" sz="1200" b="0" dirty="0"/>
              <a:t>: 2</a:t>
            </a:r>
          </a:p>
          <a:p>
            <a:endParaRPr lang="en-US" sz="1200" b="0" dirty="0"/>
          </a:p>
          <a:p>
            <a:r>
              <a:rPr lang="en-US" sz="1200" b="0" dirty="0"/>
              <a:t>Okay, so we have our placement groups.  Now how do you actually launch instances into them?  Well, that happens when you go to launch your instances.</a:t>
            </a:r>
          </a:p>
          <a:p>
            <a:endParaRPr lang="en-US" sz="1200" b="0" dirty="0"/>
          </a:p>
          <a:p>
            <a:r>
              <a:rPr lang="en-US" sz="1200" b="1" dirty="0" err="1"/>
              <a:t>Instances</a:t>
            </a:r>
            <a:r>
              <a:rPr lang="en-US" sz="1200" b="1" dirty="0" err="1">
                <a:sym typeface="Wingdings" panose="05000000000000000000" pitchFamily="2" charset="2"/>
              </a:rPr>
              <a:t>Launch</a:t>
            </a:r>
            <a:r>
              <a:rPr lang="en-US" sz="1200" b="1" dirty="0">
                <a:sym typeface="Wingdings" panose="05000000000000000000" pitchFamily="2" charset="2"/>
              </a:rPr>
              <a:t> </a:t>
            </a:r>
            <a:r>
              <a:rPr lang="en-US" sz="1200" b="1" dirty="0" err="1">
                <a:sym typeface="Wingdings" panose="05000000000000000000" pitchFamily="2" charset="2"/>
              </a:rPr>
              <a:t>instanceAdvanced</a:t>
            </a:r>
            <a:r>
              <a:rPr lang="en-US" sz="1200" b="1" dirty="0">
                <a:sym typeface="Wingdings" panose="05000000000000000000" pitchFamily="2" charset="2"/>
              </a:rPr>
              <a:t> </a:t>
            </a:r>
            <a:r>
              <a:rPr lang="en-US" sz="1200" b="1" dirty="0" err="1">
                <a:sym typeface="Wingdings" panose="05000000000000000000" pitchFamily="2" charset="2"/>
              </a:rPr>
              <a:t>detailsPlacement</a:t>
            </a:r>
            <a:r>
              <a:rPr lang="en-US" sz="1200" b="1" dirty="0">
                <a:sym typeface="Wingdings" panose="05000000000000000000" pitchFamily="2" charset="2"/>
              </a:rPr>
              <a:t> group name</a:t>
            </a:r>
            <a:r>
              <a:rPr lang="en-US" sz="1200" b="0" dirty="0">
                <a:sym typeface="Wingdings" panose="05000000000000000000" pitchFamily="2" charset="2"/>
              </a:rPr>
              <a:t>.  </a:t>
            </a:r>
            <a:endParaRPr lang="en-US" sz="1200" b="0" dirty="0"/>
          </a:p>
          <a:p>
            <a:r>
              <a:rPr lang="en-US" sz="1200" b="0" dirty="0"/>
              <a:t>You could also create a new placement group directly from this page if you haven’t created them previously.</a:t>
            </a:r>
          </a:p>
          <a:p>
            <a:endParaRPr lang="en-US" sz="1200" b="0" dirty="0"/>
          </a:p>
          <a:p>
            <a:r>
              <a:rPr lang="en-US" sz="1200" b="0" dirty="0"/>
              <a:t>So pretty easy to use these.  The hardest part is figuring out what your workloads need up front, and planning that out based on your requirements, but setting them up and using them is actually pretty easy.</a:t>
            </a:r>
          </a:p>
          <a:p>
            <a:endParaRPr lang="en-US" sz="1200" b="0" dirty="0"/>
          </a:p>
          <a:p>
            <a:endParaRPr lang="en-US" sz="1200" b="0" dirty="0"/>
          </a:p>
          <a:p>
            <a:endParaRPr lang="en-US" sz="1200" b="0" dirty="0"/>
          </a:p>
          <a:p>
            <a:endParaRPr lang="en-US" sz="1200" b="0" dirty="0"/>
          </a:p>
          <a:p>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24966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m4-15 </a:t>
            </a:r>
            <a:r>
              <a:rPr lang="en-US" sz="1200" b="1" dirty="0"/>
              <a:t>= “EC2 Storage: Elastic Block Store (EBS) Overview</a:t>
            </a:r>
            <a:r>
              <a:rPr lang="en-US" b="1" dirty="0"/>
              <a:t>”</a:t>
            </a:r>
          </a:p>
          <a:p>
            <a:endParaRPr lang="en-US" dirty="0"/>
          </a:p>
          <a:p>
            <a:r>
              <a:rPr lang="en-US" dirty="0"/>
              <a:t>We’ve talked a lot about EC2 instances in this course, and we’ve even been using storage for them, but maybe without knowing it.  We’ve been using Elastic Block Store, or EBS, volumes.  So let’s dig into this a bit more.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027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an EBS volume (</a:t>
            </a:r>
            <a:r>
              <a:rPr lang="en-US" b="1" dirty="0"/>
              <a:t>click</a:t>
            </a:r>
            <a:r>
              <a:rPr lang="en-US" dirty="0"/>
              <a:t>) is attached to an EC2 instance and is used for storage.</a:t>
            </a:r>
          </a:p>
          <a:p>
            <a:endParaRPr lang="en-US" dirty="0"/>
          </a:p>
          <a:p>
            <a:r>
              <a:rPr lang="en-US" dirty="0"/>
              <a:t>You can think of this as a (</a:t>
            </a:r>
            <a:r>
              <a:rPr lang="en-US" b="1" dirty="0"/>
              <a:t>click</a:t>
            </a:r>
            <a:r>
              <a:rPr lang="en-US" dirty="0"/>
              <a:t>) virtual hard drive or a USB drive.  If you think of your own laptop or desktop computer, it has a hard drive where the operating system is installed, software is installed, you store documents and photos and so on.  You can think of the EBS drive as analogous to that—just in the cloud.  And it’s also slightly different in that it’s attached over the (</a:t>
            </a:r>
            <a:r>
              <a:rPr lang="en-US" b="1" dirty="0"/>
              <a:t>click</a:t>
            </a:r>
            <a:r>
              <a:rPr lang="en-US" dirty="0"/>
              <a:t>) network, not physically attached like your hard drive is, but for a rough analogy, that’s what we’re dealing with.</a:t>
            </a:r>
          </a:p>
          <a:p>
            <a:endParaRPr lang="en-US" dirty="0"/>
          </a:p>
          <a:p>
            <a:r>
              <a:rPr lang="en-US" dirty="0"/>
              <a:t>When you go to create your EC2 instance (</a:t>
            </a:r>
            <a:r>
              <a:rPr lang="en-US" b="1" dirty="0"/>
              <a:t>click</a:t>
            </a:r>
            <a:r>
              <a:rPr lang="en-US" dirty="0"/>
              <a:t>), you’ll get a root volume where the operating system and such is installed, and then you can add additional volumes as needed.</a:t>
            </a:r>
          </a:p>
          <a:p>
            <a:endParaRPr lang="en-US" dirty="0"/>
          </a:p>
          <a:p>
            <a:r>
              <a:rPr lang="en-US" dirty="0"/>
              <a:t>You can only attach a volume (</a:t>
            </a:r>
            <a:r>
              <a:rPr lang="en-US" b="1" dirty="0"/>
              <a:t>click</a:t>
            </a:r>
            <a:r>
              <a:rPr lang="en-US" dirty="0"/>
              <a:t>) to one instance at a time, though it doesn’t HAVE to be attached to anything at all; you can just have it as backup or something like that.  And (</a:t>
            </a:r>
            <a:r>
              <a:rPr lang="en-US" b="1" dirty="0"/>
              <a:t>click</a:t>
            </a:r>
            <a:r>
              <a:rPr lang="en-US" dirty="0"/>
              <a:t>) it DOES have to be in the same availability zone or AZ as the instance; you can’t go across availability zones.</a:t>
            </a:r>
          </a:p>
          <a:p>
            <a:endParaRPr lang="en-US" dirty="0"/>
          </a:p>
          <a:p>
            <a:r>
              <a:rPr lang="en-US" dirty="0"/>
              <a:t>By default (</a:t>
            </a:r>
            <a:r>
              <a:rPr lang="en-US" b="1" dirty="0"/>
              <a:t>click</a:t>
            </a:r>
            <a:r>
              <a:rPr lang="en-US" dirty="0"/>
              <a:t>), the volume will be saved or persisted when you (</a:t>
            </a:r>
            <a:r>
              <a:rPr lang="en-US" b="1" dirty="0"/>
              <a:t>click</a:t>
            </a:r>
            <a:r>
              <a:rPr lang="en-US" dirty="0"/>
              <a:t>) shut down a volume—so kind of how your own hard drive is still there and everything is saved when you stop your laptop, let’s say.  But it’s (</a:t>
            </a:r>
            <a:r>
              <a:rPr lang="en-US" b="1" dirty="0"/>
              <a:t>click</a:t>
            </a:r>
            <a:r>
              <a:rPr lang="en-US" dirty="0"/>
              <a:t>) deleted when you terminate an instance.  You CAN change some settings around this, and we’ll see that in a second in the demo.</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452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let’s talk about chocolate bars.  </a:t>
            </a:r>
            <a:r>
              <a:rPr lang="en-US" dirty="0" err="1"/>
              <a:t>Mmmm</a:t>
            </a:r>
            <a:r>
              <a:rPr lang="en-US" dirty="0"/>
              <a:t>…chocolate!</a:t>
            </a:r>
          </a:p>
          <a:p>
            <a:endParaRPr lang="en-US" dirty="0"/>
          </a:p>
          <a:p>
            <a:r>
              <a:rPr lang="en-US" dirty="0"/>
              <a:t>Now, before you think I’ve lost it, I heard an analogy once about chocolate bars that made it really easy to understand the differences between the different types of EBS volumes.</a:t>
            </a:r>
          </a:p>
        </p:txBody>
      </p:sp>
      <p:sp>
        <p:nvSpPr>
          <p:cNvPr id="4" name="Slide Number Placeholder 3"/>
          <p:cNvSpPr>
            <a:spLocks noGrp="1"/>
          </p:cNvSpPr>
          <p:nvPr>
            <p:ph type="sldNum" sz="quarter" idx="5"/>
          </p:nvPr>
        </p:nvSpPr>
        <p:spPr/>
        <p:txBody>
          <a:bodyPr/>
          <a:lstStyle/>
          <a:p>
            <a:fld id="{0C252EC1-BBF4-4B78-8366-A02C4FFA1F92}" type="slidenum">
              <a:rPr lang="en-US" smtClean="0"/>
              <a:t>26</a:t>
            </a:fld>
            <a:endParaRPr lang="en-US"/>
          </a:p>
        </p:txBody>
      </p:sp>
    </p:spTree>
    <p:extLst>
      <p:ext uri="{BB962C8B-B14F-4D97-AF65-F5344CB8AC3E}">
        <p14:creationId xmlns:p14="http://schemas.microsoft.com/office/powerpoint/2010/main" val="1049973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by types, I mean these shown here in the volume type dropdown that you see when you go to create a new EC2 instance.  Specifically, IOPS and throughout sometimes get people confused.</a:t>
            </a:r>
          </a:p>
        </p:txBody>
      </p:sp>
      <p:sp>
        <p:nvSpPr>
          <p:cNvPr id="4" name="Slide Number Placeholder 3"/>
          <p:cNvSpPr>
            <a:spLocks noGrp="1"/>
          </p:cNvSpPr>
          <p:nvPr>
            <p:ph type="sldNum" sz="quarter" idx="5"/>
          </p:nvPr>
        </p:nvSpPr>
        <p:spPr/>
        <p:txBody>
          <a:bodyPr/>
          <a:lstStyle/>
          <a:p>
            <a:fld id="{0C252EC1-BBF4-4B78-8366-A02C4FFA1F92}" type="slidenum">
              <a:rPr lang="en-US" smtClean="0"/>
              <a:t>27</a:t>
            </a:fld>
            <a:endParaRPr lang="en-US"/>
          </a:p>
        </p:txBody>
      </p:sp>
    </p:spTree>
    <p:extLst>
      <p:ext uri="{BB962C8B-B14F-4D97-AF65-F5344CB8AC3E}">
        <p14:creationId xmlns:p14="http://schemas.microsoft.com/office/powerpoint/2010/main" val="1444450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IOPS first.</a:t>
            </a:r>
          </a:p>
          <a:p>
            <a:endParaRPr lang="en-US" dirty="0"/>
          </a:p>
          <a:p>
            <a:r>
              <a:rPr lang="en-US" dirty="0"/>
              <a:t>Breaking this down…as you probably know, I/O stands for input/output, and when we’re talking about computers, it’s a measure of how many times you access the disk.</a:t>
            </a:r>
          </a:p>
          <a:p>
            <a:endParaRPr lang="en-US" dirty="0"/>
          </a:p>
          <a:p>
            <a:r>
              <a:rPr lang="en-US" dirty="0"/>
              <a:t>If you need to make 1 read to the disk, this is 1 I/O—or in our chocolate analogy, this is 1 bite of chocolate.</a:t>
            </a:r>
          </a:p>
          <a:p>
            <a:endParaRPr lang="en-US" dirty="0"/>
          </a:p>
          <a:p>
            <a:r>
              <a:rPr lang="en-US" dirty="0"/>
              <a:t>If you read an entire file, that’s lots of I/O, or equivalent to lots of bites to finish an entire chocolate bar.</a:t>
            </a:r>
          </a:p>
          <a:p>
            <a:endParaRPr lang="en-US" dirty="0"/>
          </a:p>
          <a:p>
            <a:r>
              <a:rPr lang="en-US" dirty="0"/>
              <a:t>IOPS, then, is just the measure of I/O per second.  And if you have an EBS volume optimized for IOPS, or high IOPS, this is fast biting in our chocolate scenario.</a:t>
            </a:r>
          </a:p>
          <a:p>
            <a:endParaRPr lang="en-US" dirty="0"/>
          </a:p>
          <a:p>
            <a:r>
              <a:rPr lang="en-US" dirty="0"/>
              <a:t>So that’s one way you can eat the chocolate bar—lots of fast bites.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28</a:t>
            </a:fld>
            <a:endParaRPr lang="en-US"/>
          </a:p>
        </p:txBody>
      </p:sp>
    </p:spTree>
    <p:extLst>
      <p:ext uri="{BB962C8B-B14F-4D97-AF65-F5344CB8AC3E}">
        <p14:creationId xmlns:p14="http://schemas.microsoft.com/office/powerpoint/2010/main" val="399075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throughput.</a:t>
            </a:r>
          </a:p>
          <a:p>
            <a:endParaRPr lang="en-US" dirty="0"/>
          </a:p>
          <a:p>
            <a:r>
              <a:rPr lang="en-US" dirty="0"/>
              <a:t>This is how much you can read during a single access to the disk, or a single I/O.</a:t>
            </a:r>
          </a:p>
          <a:p>
            <a:r>
              <a:rPr lang="en-US" dirty="0"/>
              <a:t>In our chocolate analogy, it’s the size of the bite of chocolate.  As you’re eating that chocolate bar, you can take big bites or small bites.</a:t>
            </a:r>
          </a:p>
          <a:p>
            <a:r>
              <a:rPr lang="en-US" dirty="0"/>
              <a:t>And if you’re using an EBS volume that’s optimized for throughput, that basically means you’re taking big bites, which means you can finish the chocolate bar faster.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29</a:t>
            </a:fld>
            <a:endParaRPr lang="en-US"/>
          </a:p>
        </p:txBody>
      </p:sp>
    </p:spTree>
    <p:extLst>
      <p:ext uri="{BB962C8B-B14F-4D97-AF65-F5344CB8AC3E}">
        <p14:creationId xmlns:p14="http://schemas.microsoft.com/office/powerpoint/2010/main" val="102978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m4-02 </a:t>
            </a:r>
            <a:r>
              <a:rPr lang="en-US" sz="1200" b="1" dirty="0"/>
              <a:t>= “EC2 Overview, Instance Types and Purchasing”</a:t>
            </a:r>
          </a:p>
          <a:p>
            <a:endParaRPr lang="en-US" dirty="0"/>
          </a:p>
          <a:p>
            <a:endParaRPr lang="en-US" dirty="0"/>
          </a:p>
          <a:p>
            <a:r>
              <a:rPr lang="en-US" dirty="0"/>
              <a:t>If you’re studying for the Solutions Architect exam, I’m going to assume you’re familiar with the basics of EC2 already, so I’ll go through these next couple slides quickly, and then we’ll move on to move advanced concepts in the upcoming clips.</a:t>
            </a:r>
          </a:p>
          <a:p>
            <a:endParaRPr lang="en-US" dirty="0"/>
          </a:p>
          <a:p>
            <a:r>
              <a:rPr lang="en-US" dirty="0"/>
              <a:t>EC2 is essentially a virtual server that you “rent” in AWS—”rent” meaning that you only use it when you need it, and you only pay for what you use.</a:t>
            </a:r>
          </a:p>
          <a:p>
            <a:endParaRPr lang="en-US" dirty="0"/>
          </a:p>
          <a:p>
            <a:r>
              <a:rPr lang="en-US" dirty="0"/>
              <a:t>And in AWS speak, these are called “Instances”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2189F-35E1-4DA3-9F12-2244F84E5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164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putting all of that together, let’s see some common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IOPS side, this would be good to use for databases.  Here, you’re making frequent retrievals, but probably with just small amounts of data each time, or small bites.  So maybe retrieve a customer name or a customer address—that kind of thing.  It’s not huge amounts of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then on the throughput side, this makes sense when you’re dealing with big data or data warehousing.  This usually involves large data files, so you need large “bites” to get through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exam, those are the types you’re likely to get questions about.  But let’s also briefly cover the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general purpose solid state drives, or SSDs.  As the name says, these are used for general purpose, a variety of workloads where you DON’T have a specific need for high IOPS or throughput.  Note that the max IOPS on general purpose is 16,000, so if you need something more than that, you’ll need to go with an IOPS volume instead.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cold hard disk drive—these are the old-fashioned drives, not solid state—but these are low-cost, and would be appropriate for less-frequently accessed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897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create a snapshot of a volume—which is just as it sounds—it makes a copy or backup of the volume as it is at a point in time, and it’s stored in S3.  You can then restore the snapshot and get everything back, so really useful for backup and recovery scenarios, or moving volumes and data to another availability.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7518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m4-16 </a:t>
            </a:r>
            <a:r>
              <a:rPr lang="en-US" sz="1200" b="1" dirty="0"/>
              <a:t>= “DEMO: Creating and Attaching an EBS Volume</a:t>
            </a:r>
            <a:r>
              <a:rPr lang="en-US" b="1" dirty="0"/>
              <a:t>”</a:t>
            </a:r>
          </a:p>
          <a:p>
            <a:endParaRPr lang="en-US" dirty="0"/>
          </a:p>
          <a:p>
            <a:r>
              <a:rPr lang="en-US" dirty="0"/>
              <a:t>Okay, let’s start by creating a new EC2 instance, like we’ve done before.</a:t>
            </a:r>
          </a:p>
          <a:p>
            <a:endParaRPr lang="en-US" dirty="0"/>
          </a:p>
          <a:p>
            <a:r>
              <a:rPr lang="en-US" b="1" dirty="0"/>
              <a:t>Linux</a:t>
            </a:r>
            <a:r>
              <a:rPr lang="en-US" dirty="0"/>
              <a:t>, </a:t>
            </a:r>
            <a:r>
              <a:rPr lang="en-US" b="1" dirty="0"/>
              <a:t>t2.micro</a:t>
            </a:r>
          </a:p>
          <a:p>
            <a:r>
              <a:rPr lang="en-US" b="1" dirty="0"/>
              <a:t>Existing security group</a:t>
            </a:r>
          </a:p>
          <a:p>
            <a:endParaRPr lang="en-US" dirty="0"/>
          </a:p>
          <a:p>
            <a:r>
              <a:rPr lang="en-US" dirty="0"/>
              <a:t>Under </a:t>
            </a:r>
            <a:r>
              <a:rPr lang="en-US" b="1" dirty="0"/>
              <a:t>Configure storage</a:t>
            </a:r>
            <a:r>
              <a:rPr lang="en-US" dirty="0"/>
              <a:t>, click </a:t>
            </a:r>
            <a:r>
              <a:rPr lang="en-US" b="1" dirty="0"/>
              <a:t>Advanced</a:t>
            </a:r>
          </a:p>
          <a:p>
            <a:endParaRPr lang="en-US" dirty="0">
              <a:sym typeface="Wingdings" panose="05000000000000000000" pitchFamily="2" charset="2"/>
            </a:endParaRPr>
          </a:p>
          <a:p>
            <a:r>
              <a:rPr lang="en-US" dirty="0">
                <a:sym typeface="Wingdings" panose="05000000000000000000" pitchFamily="2" charset="2"/>
              </a:rPr>
              <a:t>Volume 1 (</a:t>
            </a:r>
            <a:r>
              <a:rPr lang="en-US" b="1" dirty="0">
                <a:sym typeface="Wingdings" panose="05000000000000000000" pitchFamily="2" charset="2"/>
              </a:rPr>
              <a:t>expand</a:t>
            </a:r>
            <a:r>
              <a:rPr lang="en-US" dirty="0">
                <a:sym typeface="Wingdings" panose="05000000000000000000" pitchFamily="2" charset="2"/>
              </a:rPr>
              <a:t>) is your EBS volume, your root volume.  </a:t>
            </a:r>
          </a:p>
          <a:p>
            <a:endParaRPr lang="en-US" dirty="0">
              <a:sym typeface="Wingdings" panose="05000000000000000000" pitchFamily="2" charset="2"/>
            </a:endParaRPr>
          </a:p>
          <a:p>
            <a:r>
              <a:rPr lang="en-US" dirty="0">
                <a:sym typeface="Wingdings" panose="05000000000000000000" pitchFamily="2" charset="2"/>
              </a:rPr>
              <a:t>You can give it a size (leave at 8), whether it’s a solid state drive (SSD) or magnetic, and that will change your IOPS, which stands for input/output per second.  We’ll go with </a:t>
            </a:r>
            <a:r>
              <a:rPr lang="en-US" b="1" dirty="0">
                <a:sym typeface="Wingdings" panose="05000000000000000000" pitchFamily="2" charset="2"/>
              </a:rPr>
              <a:t>General Purpose SSD</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And then here’s the setting about whether to delete this volume when the instance is terminated.  So we shut down the instance—the virtual server, basically—do we also want to delete this volume or drive with it?  The default is yes, but you can deselect that if you’d want to keep it for some reason.  Now, note that this is only on termination of the instance.  As a reminder, just STOPPING the instance saves everything, and it can be rebooted later.</a:t>
            </a:r>
          </a:p>
          <a:p>
            <a:endParaRPr lang="en-US" dirty="0">
              <a:sym typeface="Wingdings" panose="05000000000000000000" pitchFamily="2" charset="2"/>
            </a:endParaRPr>
          </a:p>
          <a:p>
            <a:r>
              <a:rPr lang="en-US" dirty="0">
                <a:sym typeface="Wingdings" panose="05000000000000000000" pitchFamily="2" charset="2"/>
              </a:rPr>
              <a:t>And we’ll touch on encryption more later in the course, but if you needed to encrypt this drive, this is where you’d do it.</a:t>
            </a:r>
          </a:p>
          <a:p>
            <a:endParaRPr lang="en-US" dirty="0">
              <a:sym typeface="Wingdings" panose="05000000000000000000" pitchFamily="2" charset="2"/>
            </a:endParaRPr>
          </a:p>
          <a:p>
            <a:r>
              <a:rPr lang="en-US" dirty="0">
                <a:sym typeface="Wingdings" panose="05000000000000000000" pitchFamily="2" charset="2"/>
              </a:rPr>
              <a:t>We can also add a new volume here (</a:t>
            </a:r>
            <a:r>
              <a:rPr lang="en-US" b="1" dirty="0">
                <a:sym typeface="Wingdings" panose="05000000000000000000" pitchFamily="2" charset="2"/>
              </a:rPr>
              <a:t>Add, but then remove it…show that it’s NOT defaulted to delete on termination though</a:t>
            </a:r>
            <a:r>
              <a:rPr lang="en-US" dirty="0">
                <a:sym typeface="Wingdings" panose="05000000000000000000" pitchFamily="2" charset="2"/>
              </a:rPr>
              <a:t>), but I’ll skip that for now, and I’ll show you how you can do that at any time after this initial provisioning as well.  </a:t>
            </a:r>
            <a:r>
              <a:rPr lang="en-US" b="1" dirty="0">
                <a:sym typeface="Wingdings" panose="05000000000000000000" pitchFamily="2" charset="2"/>
              </a:rPr>
              <a:t>Review and launch</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While that’s provisioning, let’s go create another volume.  Now, the one we just created will be the root volume that’s used to boot up the machine.  But let’s say you want a dedicated one for storing, say, media files.  In EC2 dashboard, go to </a:t>
            </a:r>
            <a:r>
              <a:rPr lang="en-US" b="1" dirty="0">
                <a:sym typeface="Wingdings" panose="05000000000000000000" pitchFamily="2" charset="2"/>
              </a:rPr>
              <a:t>Volumes </a:t>
            </a:r>
            <a:r>
              <a:rPr lang="en-US" dirty="0">
                <a:sym typeface="Wingdings" panose="05000000000000000000" pitchFamily="2" charset="2"/>
              </a:rPr>
              <a:t>(under EBS), you’ll see the one that was created for us, and it currently has a status of in-use, meaning it’s attached and being used by that instance we just spun up.</a:t>
            </a:r>
          </a:p>
          <a:p>
            <a:endParaRPr lang="en-US" dirty="0">
              <a:sym typeface="Wingdings" panose="05000000000000000000" pitchFamily="2" charset="2"/>
            </a:endParaRPr>
          </a:p>
          <a:p>
            <a:r>
              <a:rPr lang="en-US" b="1" dirty="0">
                <a:sym typeface="Wingdings" panose="05000000000000000000" pitchFamily="2" charset="2"/>
              </a:rPr>
              <a:t>Create volume</a:t>
            </a:r>
          </a:p>
          <a:p>
            <a:r>
              <a:rPr lang="en-US" dirty="0">
                <a:sym typeface="Wingdings" panose="05000000000000000000" pitchFamily="2" charset="2"/>
              </a:rPr>
              <a:t>Size: 2</a:t>
            </a:r>
          </a:p>
          <a:p>
            <a:endParaRPr lang="en-US" dirty="0">
              <a:sym typeface="Wingdings" panose="05000000000000000000" pitchFamily="2" charset="2"/>
            </a:endParaRPr>
          </a:p>
          <a:p>
            <a:r>
              <a:rPr lang="en-US" dirty="0">
                <a:sym typeface="Wingdings" panose="05000000000000000000" pitchFamily="2" charset="2"/>
              </a:rPr>
              <a:t>Now, I mentioned in the slides, this has to be in the same AZ as our instance, so let’s double-check that (</a:t>
            </a:r>
            <a:r>
              <a:rPr lang="en-US" b="1" dirty="0">
                <a:sym typeface="Wingdings" panose="05000000000000000000" pitchFamily="2" charset="2"/>
              </a:rPr>
              <a:t>get from instance</a:t>
            </a:r>
            <a:r>
              <a:rPr lang="en-US" dirty="0">
                <a:sym typeface="Wingdings" panose="05000000000000000000" pitchFamily="2" charset="2"/>
              </a:rPr>
              <a:t>).  We’ll leave everything else the default and </a:t>
            </a:r>
            <a:r>
              <a:rPr lang="en-US" b="1" dirty="0">
                <a:sym typeface="Wingdings" panose="05000000000000000000" pitchFamily="2" charset="2"/>
              </a:rPr>
              <a:t>Create volume</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So now we have two volumes.  One of them is in-use and the other is available to attach.  So let’s </a:t>
            </a:r>
            <a:r>
              <a:rPr lang="en-US" b="1" dirty="0">
                <a:sym typeface="Wingdings" panose="05000000000000000000" pitchFamily="2" charset="2"/>
              </a:rPr>
              <a:t>select that one</a:t>
            </a:r>
            <a:r>
              <a:rPr lang="en-US" dirty="0">
                <a:sym typeface="Wingdings" panose="05000000000000000000" pitchFamily="2" charset="2"/>
              </a:rPr>
              <a:t>, </a:t>
            </a:r>
            <a:r>
              <a:rPr lang="en-US" dirty="0" err="1">
                <a:sym typeface="Wingdings" panose="05000000000000000000" pitchFamily="2" charset="2"/>
              </a:rPr>
              <a:t>ActionsAttach</a:t>
            </a:r>
            <a:r>
              <a:rPr lang="en-US" dirty="0">
                <a:sym typeface="Wingdings" panose="05000000000000000000" pitchFamily="2" charset="2"/>
              </a:rPr>
              <a:t>, choose the instance, and </a:t>
            </a:r>
            <a:r>
              <a:rPr lang="en-US" b="1" dirty="0">
                <a:sym typeface="Wingdings" panose="05000000000000000000" pitchFamily="2" charset="2"/>
              </a:rPr>
              <a:t>attach</a:t>
            </a:r>
            <a:r>
              <a:rPr lang="en-US" dirty="0">
                <a:sym typeface="Wingdings" panose="05000000000000000000" pitchFamily="2" charset="2"/>
              </a:rPr>
              <a:t>.  Now both of these volumes are in use, and if I were to log into that instance, you’d see that I have two volumes, or two hard drives, effectively, that I can store things on.</a:t>
            </a:r>
          </a:p>
          <a:p>
            <a:endParaRPr lang="en-US" dirty="0">
              <a:sym typeface="Wingdings" panose="05000000000000000000" pitchFamily="2" charset="2"/>
            </a:endParaRPr>
          </a:p>
          <a:p>
            <a:r>
              <a:rPr lang="en-US" dirty="0">
                <a:sym typeface="Wingdings" panose="05000000000000000000" pitchFamily="2" charset="2"/>
              </a:rPr>
              <a:t>Now let’s quickly see how to do snapshots and restores.</a:t>
            </a:r>
          </a:p>
          <a:p>
            <a:r>
              <a:rPr lang="en-US" dirty="0">
                <a:sym typeface="Wingdings" panose="05000000000000000000" pitchFamily="2" charset="2"/>
              </a:rPr>
              <a:t>-</a:t>
            </a:r>
            <a:r>
              <a:rPr lang="en-US" b="1" dirty="0">
                <a:sym typeface="Wingdings" panose="05000000000000000000" pitchFamily="2" charset="2"/>
              </a:rPr>
              <a:t>Snapshot</a:t>
            </a:r>
            <a:r>
              <a:rPr lang="en-US" dirty="0">
                <a:sym typeface="Wingdings" panose="05000000000000000000" pitchFamily="2" charset="2"/>
              </a:rPr>
              <a:t> 2 GB volume</a:t>
            </a:r>
          </a:p>
          <a:p>
            <a:r>
              <a:rPr lang="en-US" dirty="0">
                <a:sym typeface="Wingdings" panose="05000000000000000000" pitchFamily="2" charset="2"/>
              </a:rPr>
              <a:t>-</a:t>
            </a:r>
            <a:r>
              <a:rPr lang="en-US" b="1" dirty="0">
                <a:sym typeface="Wingdings" panose="05000000000000000000" pitchFamily="2" charset="2"/>
              </a:rPr>
              <a:t>Name</a:t>
            </a:r>
            <a:r>
              <a:rPr lang="en-US" dirty="0">
                <a:sym typeface="Wingdings" panose="05000000000000000000" pitchFamily="2" charset="2"/>
              </a:rPr>
              <a:t>: </a:t>
            </a:r>
            <a:r>
              <a:rPr lang="en-US" dirty="0" err="1">
                <a:sym typeface="Wingdings" panose="05000000000000000000" pitchFamily="2" charset="2"/>
              </a:rPr>
              <a:t>mymediasnapshot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Now under Snapshots (</a:t>
            </a:r>
            <a:r>
              <a:rPr lang="en-US" b="1" dirty="0">
                <a:sym typeface="Wingdings" panose="05000000000000000000" pitchFamily="2" charset="2"/>
              </a:rPr>
              <a:t>left nav</a:t>
            </a:r>
            <a:r>
              <a:rPr lang="en-US" dirty="0">
                <a:sym typeface="Wingdings" panose="05000000000000000000" pitchFamily="2" charset="2"/>
              </a:rPr>
              <a:t>), show that you can </a:t>
            </a:r>
            <a:r>
              <a:rPr lang="en-US" b="1" dirty="0">
                <a:sym typeface="Wingdings" panose="05000000000000000000" pitchFamily="2" charset="2"/>
              </a:rPr>
              <a:t>copy snapshot </a:t>
            </a:r>
            <a:r>
              <a:rPr lang="en-US" dirty="0">
                <a:sym typeface="Wingdings" panose="05000000000000000000" pitchFamily="2" charset="2"/>
              </a:rPr>
              <a:t>(to another AZ, for example), but let’s </a:t>
            </a:r>
            <a:r>
              <a:rPr lang="en-US" b="1" dirty="0">
                <a:sym typeface="Wingdings" panose="05000000000000000000" pitchFamily="2" charset="2"/>
              </a:rPr>
              <a:t>Create a volume </a:t>
            </a:r>
            <a:r>
              <a:rPr lang="en-US" dirty="0">
                <a:sym typeface="Wingdings" panose="05000000000000000000" pitchFamily="2" charset="2"/>
              </a:rPr>
              <a:t>from it.  Put it in a different availability zone.  Now under volumes, we should see three volumes total.</a:t>
            </a:r>
          </a:p>
          <a:p>
            <a:endParaRPr lang="en-US" dirty="0">
              <a:sym typeface="Wingdings" panose="05000000000000000000" pitchFamily="2" charset="2"/>
            </a:endParaRPr>
          </a:p>
          <a:p>
            <a:r>
              <a:rPr lang="en-US" dirty="0">
                <a:sym typeface="Wingdings" panose="05000000000000000000" pitchFamily="2" charset="2"/>
              </a:rPr>
              <a:t>Now, the last thing to show you is how volumes get deleted when we terminate an EC2 instance.  Remember that was the default when we set up the instance, and we didn’t change it for the root instance.</a:t>
            </a:r>
          </a:p>
          <a:p>
            <a:r>
              <a:rPr lang="en-US" b="1" dirty="0">
                <a:sym typeface="Wingdings" panose="05000000000000000000" pitchFamily="2" charset="2"/>
              </a:rPr>
              <a:t>Terminate EC2 instance </a:t>
            </a:r>
          </a:p>
          <a:p>
            <a:endParaRPr lang="en-US" dirty="0">
              <a:sym typeface="Wingdings" panose="05000000000000000000" pitchFamily="2" charset="2"/>
            </a:endParaRPr>
          </a:p>
          <a:p>
            <a:r>
              <a:rPr lang="en-US" dirty="0">
                <a:sym typeface="Wingdings" panose="05000000000000000000" pitchFamily="2" charset="2"/>
              </a:rPr>
              <a:t>Now if we go back to our volumes, you’ll see that one (the 8GB root) is deleted.  The other two aren’t either because they’re not attached or we didn’t have the setting toggled to delete them on termination of the instance.  But let’s </a:t>
            </a:r>
            <a:r>
              <a:rPr lang="en-US" b="1" dirty="0">
                <a:sym typeface="Wingdings" panose="05000000000000000000" pitchFamily="2" charset="2"/>
              </a:rPr>
              <a:t>terminate those manually </a:t>
            </a:r>
            <a:r>
              <a:rPr lang="en-US" dirty="0">
                <a:sym typeface="Wingdings" panose="05000000000000000000" pitchFamily="2" charset="2"/>
              </a:rPr>
              <a:t>so we’re not charged for them.</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504322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m4-17 </a:t>
            </a:r>
            <a:r>
              <a:rPr lang="en-US" sz="1200" b="1" dirty="0"/>
              <a:t>= “EC2 Storage: Instance Store Overview</a:t>
            </a:r>
            <a:r>
              <a:rPr lang="en-US" b="1" dirty="0"/>
              <a:t>”</a:t>
            </a:r>
          </a:p>
          <a:p>
            <a:endParaRPr lang="en-US" dirty="0"/>
          </a:p>
          <a:p>
            <a:r>
              <a:rPr lang="en-US" dirty="0"/>
              <a:t>We’ve talked about Elastic Block Store, and when you’re working with EC2 instances, that’s usually what you’ll be using for storage.  But you’ll also remember that this is network-attached storage, meaning it’s not physically attached to the physical server that runs your instance.  It’s sitting somewhere else on the infrastructure, and you’re making calls to read and write data.</a:t>
            </a:r>
          </a:p>
          <a:p>
            <a:endParaRPr lang="en-US" dirty="0"/>
          </a:p>
          <a:p>
            <a:r>
              <a:rPr lang="en-US" dirty="0"/>
              <a:t>EC2 Instance Store (</a:t>
            </a:r>
            <a:r>
              <a:rPr lang="en-US" b="1" dirty="0"/>
              <a:t>click</a:t>
            </a:r>
            <a:r>
              <a:rPr lang="en-US" dirty="0"/>
              <a:t>), on the other hand, IS physically attached to your instance’s underlying hardware so you’re going to get faster input and output. </a:t>
            </a:r>
          </a:p>
          <a:p>
            <a:endParaRPr lang="en-US" dirty="0"/>
          </a:p>
          <a:p>
            <a:r>
              <a:rPr lang="en-US" dirty="0"/>
              <a:t>Which all seems great, right?  Who wouldn’t want super high-performance storage for your instance?  Well, the caveat here is that storage is ephemeral, meaning everything is lost when the instance is stopped (or in the event of hardware failure).  So this is not an option for long-term, durable storage.</a:t>
            </a:r>
          </a:p>
          <a:p>
            <a:endParaRPr lang="en-US" dirty="0"/>
          </a:p>
          <a:p>
            <a:r>
              <a:rPr lang="en-US" dirty="0"/>
              <a:t>But if you have a workload that needs to temporarily storage content, or maybe you want really performant caching, this can be a good option.  Say, for example, a graphics rendering application, where the temporary data gets discarded after rendering an image.</a:t>
            </a:r>
          </a:p>
          <a:p>
            <a:endParaRPr lang="en-US" dirty="0"/>
          </a:p>
          <a:p>
            <a:r>
              <a:rPr lang="en-US" dirty="0"/>
              <a:t>For the exam, just know that Instance Store is an alternative to EBS storage, but it’s more performant, but the use cases for it are limited, and you WILL lose everything when an instance stops.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782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m4-18 </a:t>
            </a:r>
            <a:r>
              <a:rPr lang="en-US" sz="1200" b="1" dirty="0"/>
              <a:t>= “Lambda Overview</a:t>
            </a:r>
            <a:r>
              <a:rPr lang="en-US" b="1" dirty="0"/>
              <a:t>”</a:t>
            </a:r>
            <a:endParaRPr lang="en-US" sz="1200" b="1" dirty="0"/>
          </a:p>
          <a:p>
            <a:endParaRPr lang="en-US" dirty="0"/>
          </a:p>
          <a:p>
            <a:r>
              <a:rPr lang="en-US" dirty="0"/>
              <a:t>Now let’s talk about the main AWS service for serverless, which is called Lambda.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you’re working on an application that will allow users to upload and share videos.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828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click</a:t>
            </a:r>
            <a:r>
              <a:rPr lang="en-US" dirty="0"/>
              <a:t>) basic flow looks like this:</a:t>
            </a:r>
          </a:p>
          <a:p>
            <a:r>
              <a:rPr lang="en-US" dirty="0"/>
              <a:t>-A user uploads a video (</a:t>
            </a:r>
            <a:r>
              <a:rPr lang="en-US" b="1" dirty="0"/>
              <a:t>click</a:t>
            </a:r>
            <a:r>
              <a:rPr lang="en-US" dirty="0"/>
              <a:t>)</a:t>
            </a:r>
          </a:p>
          <a:p>
            <a:r>
              <a:rPr lang="en-US" dirty="0"/>
              <a:t>-And then the (</a:t>
            </a:r>
            <a:r>
              <a:rPr lang="en-US" b="1" dirty="0"/>
              <a:t>click</a:t>
            </a:r>
            <a:r>
              <a:rPr lang="en-US" dirty="0"/>
              <a:t>) application needs to do a few things—create a small thumbnail for the video, create a large thumbnail, and then also create an HD version of the video.</a:t>
            </a:r>
          </a:p>
          <a:p>
            <a:r>
              <a:rPr lang="en-US" dirty="0"/>
              <a:t>-Once all (</a:t>
            </a:r>
            <a:r>
              <a:rPr lang="en-US" b="1" dirty="0"/>
              <a:t>click</a:t>
            </a:r>
            <a:r>
              <a:rPr lang="en-US" dirty="0"/>
              <a:t>) that’s done, the video displays on a page where users can watch it.</a:t>
            </a:r>
          </a:p>
          <a:p>
            <a:endParaRPr lang="en-US" dirty="0"/>
          </a:p>
          <a:p>
            <a:r>
              <a:rPr lang="en-US" dirty="0"/>
              <a:t>So let’s talk about how AWS Lambda might work in this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9302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a second ago that AWS lambda is serverless computing.  But what does that really mean?  Obviously, SOMETHING has to run your code, so how can it really be serverless?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45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a:t>
            </a:r>
            <a:r>
              <a:rPr lang="en-US" b="1" dirty="0"/>
              <a:t>click</a:t>
            </a:r>
            <a:r>
              <a:rPr lang="en-US" dirty="0"/>
              <a:t>) it’s helpful to say it runs on a server that you don’t have to buy or manage.  All of the underlying work of provisioning the server, setting it up, allocating memory, etc., you don’t have to worry about any of that.  The server STUFF just magically happens in the background.</a:t>
            </a:r>
          </a:p>
          <a:p>
            <a:endParaRPr lang="en-US" dirty="0"/>
          </a:p>
          <a:p>
            <a:r>
              <a:rPr lang="en-US" dirty="0"/>
              <a:t>So runs on a server you don’t have to buy or manage.  But what runs exactly?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455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code.  A piece of code.  Like a chunk of JavaScript or Python or .NET or what have you.  And each Lambda function does a discrete task.</a:t>
            </a:r>
          </a:p>
          <a:p>
            <a:endParaRPr lang="en-US" dirty="0"/>
          </a:p>
          <a:p>
            <a:r>
              <a:rPr lang="en-US" dirty="0"/>
              <a:t>So code runs on a server that you don’t have to buy or manage.  But when does it run?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6966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it runs in response to some event—like when something gets uploaded to an S3 bucket or a change in a DynamoDB table, for example, and that will trigger your Lambda function to run and do its thing.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65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These instances are easy to scale</a:t>
            </a:r>
          </a:p>
          <a:p>
            <a:pPr marL="171450" indent="-171450">
              <a:buFont typeface="Arial" panose="020B0604020202020204" pitchFamily="34" charset="0"/>
              <a:buChar char="•"/>
            </a:pPr>
            <a:r>
              <a:rPr lang="en-US" dirty="0"/>
              <a:t>…reliable…</a:t>
            </a:r>
          </a:p>
          <a:p>
            <a:pPr marL="171450" indent="-171450">
              <a:buFont typeface="Arial" panose="020B0604020202020204" pitchFamily="34" charset="0"/>
              <a:buChar char="•"/>
            </a:pPr>
            <a:r>
              <a:rPr lang="en-US" dirty="0"/>
              <a:t>Because EC2 is one of the foundational AWS services, it works seamlessly with other AWS services, like networking, storage, security and so on.</a:t>
            </a:r>
          </a:p>
          <a:p>
            <a:pPr marL="171450" indent="-171450">
              <a:buFont typeface="Arial" panose="020B0604020202020204" pitchFamily="34" charset="0"/>
              <a:buChar char="•"/>
            </a:pPr>
            <a:r>
              <a:rPr lang="en-US" dirty="0"/>
              <a:t>And, like all things in AWS, you only pay for what you use.</a:t>
            </a:r>
          </a:p>
          <a:p>
            <a:pPr marL="171450" indent="-171450">
              <a:buFont typeface="Arial" panose="020B0604020202020204" pitchFamily="34" charset="0"/>
              <a:buChar char="•"/>
            </a:pPr>
            <a:endParaRPr lang="en-US" dirty="0"/>
          </a:p>
          <a:p>
            <a:r>
              <a:rPr lang="en-US" dirty="0"/>
              <a:t>There are several instance types available to choose from: </a:t>
            </a:r>
            <a:r>
              <a:rPr lang="en-US" b="1" dirty="0"/>
              <a:t>https://aws.amazon.com/ec2/instance-types</a:t>
            </a:r>
            <a:r>
              <a:rPr lang="en-US" dirty="0"/>
              <a:t>/.  If you look through these, you’ll get a short description of the type, and then click through the tabs for even more details.  You’ll see there are instances that are general purpose, meant for a diverse set of workloads.  And then if you have workloads that need a lot of processing power, there are compute optimized instances.  Or need a lot of memory, there you go.  Or you need hardware accelerators, storage, etc.</a:t>
            </a:r>
          </a:p>
          <a:p>
            <a:endParaRPr lang="en-US" dirty="0"/>
          </a:p>
          <a:p>
            <a:r>
              <a:rPr lang="en-US" dirty="0"/>
              <a:t>You may get questions on the exam that test at a high level if you understand what the different families or groupings are for—such as when to use compute optimized, when to use memory optimized and so forth—so spend a little time on this page and make sure you’re broadly familiar with the options.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96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wrap up this definition section, some people suggest that a better name for AWS Lambda would be AWS Scripts or AWS Functions, if that helps you understand a little better what they do.  So small pieces of code that do a specific thing.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42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thinking back to our application for video uploads….</a:t>
            </a:r>
          </a:p>
          <a:p>
            <a:endParaRPr lang="en-US" dirty="0"/>
          </a:p>
          <a:p>
            <a:r>
              <a:rPr lang="en-US" dirty="0"/>
              <a:t>These three tasks here in the middle would be perfect for Lambda functions.  We’ll upload a video to an S3 bucket, and that will trigger these functions to run to create the thumbnails and to process an HD version of the video.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68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m4-19</a:t>
            </a:r>
            <a:r>
              <a:rPr lang="en-US" sz="1200" b="1" dirty="0"/>
              <a:t>= “DEMO: </a:t>
            </a:r>
            <a:r>
              <a:rPr lang="en-US" b="1" dirty="0"/>
              <a:t>Creating a Lambda Function”</a:t>
            </a:r>
          </a:p>
          <a:p>
            <a:endParaRPr lang="en-US" dirty="0"/>
          </a:p>
          <a:p>
            <a:r>
              <a:rPr lang="en-US" dirty="0"/>
              <a:t>Now let’s go do a hands-on demo to see how this works.</a:t>
            </a:r>
          </a:p>
          <a:p>
            <a:endParaRPr lang="en-US" dirty="0"/>
          </a:p>
          <a:p>
            <a:r>
              <a:rPr lang="en-US" dirty="0"/>
              <a:t>We aren’t going to build out the full functionality of the video application, but we’ll do the basics, where we upload a file to S3, which will trigger our Lambda function, and then we’ll output the content type—whether it’s a video, an image, a text file, what have you.</a:t>
            </a:r>
          </a:p>
          <a:p>
            <a:endParaRPr lang="en-US" dirty="0"/>
          </a:p>
          <a:p>
            <a:r>
              <a:rPr lang="en-US" b="1" dirty="0"/>
              <a:t>S3</a:t>
            </a:r>
          </a:p>
          <a:p>
            <a:r>
              <a:rPr lang="en-US" dirty="0"/>
              <a:t>We’ll start by creating our S3 bucket, which is where we’ll be uploading our files.  I’ll go through this one quickly since we’ll talk about S3 in more detail later.</a:t>
            </a:r>
          </a:p>
          <a:p>
            <a:r>
              <a:rPr lang="en-US" b="1" dirty="0"/>
              <a:t>Name</a:t>
            </a:r>
            <a:r>
              <a:rPr lang="en-US" dirty="0"/>
              <a:t>: </a:t>
            </a:r>
            <a:r>
              <a:rPr lang="en-US" dirty="0" err="1"/>
              <a:t>ztmvideos</a:t>
            </a:r>
            <a:r>
              <a:rPr lang="en-US" dirty="0"/>
              <a:t>-date</a:t>
            </a:r>
          </a:p>
          <a:p>
            <a:r>
              <a:rPr lang="en-US" dirty="0"/>
              <a:t>Must be in the same region as the Lambda function, so we’ll have to remember that we’re using </a:t>
            </a:r>
            <a:r>
              <a:rPr lang="en-US" b="1" dirty="0"/>
              <a:t>us-east-2</a:t>
            </a:r>
          </a:p>
          <a:p>
            <a:endParaRPr lang="en-US" dirty="0"/>
          </a:p>
          <a:p>
            <a:r>
              <a:rPr lang="en-US" b="1" dirty="0"/>
              <a:t>Lambda</a:t>
            </a:r>
          </a:p>
          <a:p>
            <a:r>
              <a:rPr lang="en-US" dirty="0"/>
              <a:t>Start from scratch</a:t>
            </a:r>
          </a:p>
          <a:p>
            <a:r>
              <a:rPr lang="en-US" b="1" dirty="0"/>
              <a:t>Name</a:t>
            </a:r>
            <a:r>
              <a:rPr lang="en-US" dirty="0"/>
              <a:t>: </a:t>
            </a:r>
            <a:r>
              <a:rPr lang="en-US" dirty="0" err="1"/>
              <a:t>myFirstFunction</a:t>
            </a:r>
            <a:endParaRPr lang="en-US" dirty="0"/>
          </a:p>
          <a:p>
            <a:r>
              <a:rPr lang="en-US" b="1" dirty="0"/>
              <a:t>Runtime</a:t>
            </a:r>
            <a:r>
              <a:rPr lang="en-US" dirty="0"/>
              <a:t>: Python 3.9	</a:t>
            </a:r>
          </a:p>
          <a:p>
            <a:r>
              <a:rPr lang="en-US" b="1" dirty="0"/>
              <a:t>Permissions</a:t>
            </a:r>
            <a:r>
              <a:rPr lang="en-US" dirty="0"/>
              <a:t>: You’ll see the note here that by default, Lambda will create an execution role with permissions to upload to CloudWatch logs.  But we also need to give permissions to read from the S3 bucket.</a:t>
            </a:r>
          </a:p>
          <a:p>
            <a:r>
              <a:rPr lang="en-US" dirty="0"/>
              <a:t>	</a:t>
            </a:r>
            <a:r>
              <a:rPr lang="en-US" b="1" dirty="0"/>
              <a:t>New role using AWS policy templates</a:t>
            </a:r>
            <a:r>
              <a:rPr lang="en-US" dirty="0"/>
              <a:t>, </a:t>
            </a:r>
            <a:r>
              <a:rPr lang="en-US" b="1" dirty="0"/>
              <a:t>S3 read-only</a:t>
            </a:r>
          </a:p>
          <a:p>
            <a:r>
              <a:rPr lang="en-US" b="1" dirty="0"/>
              <a:t>Role name</a:t>
            </a:r>
            <a:r>
              <a:rPr lang="en-US" dirty="0"/>
              <a:t>: </a:t>
            </a:r>
            <a:r>
              <a:rPr lang="en-US" dirty="0" err="1"/>
              <a:t>myZTMVideoRole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Create function</a:t>
            </a:r>
          </a:p>
          <a:p>
            <a:endParaRPr lang="en-US" dirty="0"/>
          </a:p>
          <a:p>
            <a:r>
              <a:rPr lang="en-US" b="1" dirty="0"/>
              <a:t>Update code to be what’s in the txt file in the Demo folder</a:t>
            </a:r>
          </a:p>
          <a:p>
            <a:endParaRPr lang="en-US" dirty="0"/>
          </a:p>
          <a:p>
            <a:r>
              <a:rPr lang="en-US" dirty="0"/>
              <a:t>This is simple code.  How this works is, when Lambda invokes this function, the Lambda runtime passes two arguments into the handler shown here (</a:t>
            </a:r>
            <a:r>
              <a:rPr lang="en-US" dirty="0" err="1"/>
              <a:t>lambda_handler</a:t>
            </a:r>
            <a:r>
              <a:rPr lang="en-US" dirty="0"/>
              <a:t>).</a:t>
            </a:r>
          </a:p>
          <a:p>
            <a:endParaRPr lang="en-US" dirty="0"/>
          </a:p>
          <a:p>
            <a:r>
              <a:rPr lang="en-US" dirty="0"/>
              <a:t>So inside of this handler, we’re basically saying grab the bucket information from the event, then the specific object or file we uploaded, and then we’re going to print out its content type, such as a video file, an image, a text file and so on.  Pretty simple.</a:t>
            </a:r>
          </a:p>
          <a:p>
            <a:endParaRPr lang="en-US" dirty="0"/>
          </a:p>
          <a:p>
            <a:r>
              <a:rPr lang="en-US" b="1" dirty="0"/>
              <a:t>DEPLOY the code changes!</a:t>
            </a:r>
          </a:p>
          <a:p>
            <a:endParaRPr lang="en-US" dirty="0"/>
          </a:p>
          <a:p>
            <a:r>
              <a:rPr lang="en-US" dirty="0"/>
              <a:t>Okay, so we have our piece of code.  Now, remembering back to our definition of what Lambda is, it’s a piece of code that’s triggered by something, and in our case, that trigger is when an object is created in our S3 bucket.</a:t>
            </a:r>
          </a:p>
          <a:p>
            <a:endParaRPr lang="en-US" dirty="0"/>
          </a:p>
          <a:p>
            <a:r>
              <a:rPr lang="en-US" b="1" dirty="0"/>
              <a:t>So add trigger: </a:t>
            </a:r>
            <a:r>
              <a:rPr lang="en-US" dirty="0"/>
              <a:t>S3 all create objects</a:t>
            </a:r>
          </a:p>
          <a:p>
            <a:r>
              <a:rPr lang="en-US" dirty="0"/>
              <a:t>	</a:t>
            </a:r>
          </a:p>
          <a:p>
            <a:r>
              <a:rPr lang="en-US" dirty="0"/>
              <a:t>Now, it’s not super obvious, but adding that trigger wired up everything on the backend that will enable all of this to work, including the permissions that are needed between S3 and Lambda.</a:t>
            </a:r>
          </a:p>
          <a:p>
            <a:endParaRPr lang="en-US" dirty="0"/>
          </a:p>
          <a:p>
            <a:r>
              <a:rPr lang="en-US" dirty="0"/>
              <a:t>Okay, now let’s test this out.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anose="05000000000000000000" pitchFamily="2" charset="2"/>
              </a:rPr>
              <a:t>Upload files to S3 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anose="05000000000000000000" pitchFamily="2" charset="2"/>
              </a:rPr>
              <a:t>Upload an image “AWS logo.png”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Back in </a:t>
            </a:r>
            <a:r>
              <a:rPr lang="en-US" b="1" dirty="0">
                <a:sym typeface="Wingdings" panose="05000000000000000000" pitchFamily="2" charset="2"/>
              </a:rPr>
              <a:t>Lambda, on Monitor tab</a:t>
            </a:r>
            <a:r>
              <a:rPr lang="en-US" dirty="0">
                <a:sym typeface="Wingdings" panose="05000000000000000000" pitchFamily="2" charset="2"/>
              </a:rPr>
              <a:t>, show invocations (update time to 5 minutes).  Can take a minute or two to show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Click on </a:t>
            </a:r>
            <a:r>
              <a:rPr lang="en-US" b="1" dirty="0">
                <a:sym typeface="Wingdings" panose="05000000000000000000" pitchFamily="2" charset="2"/>
              </a:rPr>
              <a:t>Logs, click on the hyperlinked </a:t>
            </a:r>
            <a:r>
              <a:rPr lang="en-US" b="1" dirty="0" err="1">
                <a:sym typeface="Wingdings" panose="05000000000000000000" pitchFamily="2" charset="2"/>
              </a:rPr>
              <a:t>LogStream</a:t>
            </a:r>
            <a:endParaRPr lang="en-US"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And there you 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Now if you’re following along, </a:t>
            </a:r>
            <a:r>
              <a:rPr lang="en-US" b="1" dirty="0">
                <a:sym typeface="Wingdings" panose="05000000000000000000" pitchFamily="2" charset="2"/>
              </a:rPr>
              <a:t>delete the S3 bucket and delete your Lambda function</a:t>
            </a:r>
            <a:r>
              <a:rPr lang="en-US" dirty="0">
                <a:sym typeface="Wingdings" panose="05000000000000000000" pitchFamily="2" charset="2"/>
              </a:rPr>
              <a:t>.  You won’t get charged for anything if your code isn’t running, but just to keep things tidy, I’m going to delete mine.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542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m4-20</a:t>
            </a:r>
            <a:r>
              <a:rPr lang="en-US" sz="1200" b="1" dirty="0"/>
              <a:t>= “Lambda Quotas and Use Cases</a:t>
            </a:r>
            <a:r>
              <a:rPr lang="en-US" b="1" dirty="0"/>
              <a:t>”</a:t>
            </a:r>
          </a:p>
          <a:p>
            <a:endParaRPr lang="en-US" dirty="0"/>
          </a:p>
          <a:p>
            <a:r>
              <a:rPr lang="en-US" dirty="0"/>
              <a:t>On the Solutions Architect exam, you’re going to be asked questions that test whether you understand when Lambda is a good idea or not.  And a lot of that has to do with the limits or quotas for Lambda.  So let’s go through some of those quotas and use cases.</a:t>
            </a:r>
          </a:p>
        </p:txBody>
      </p:sp>
      <p:sp>
        <p:nvSpPr>
          <p:cNvPr id="4" name="Slide Number Placeholder 3"/>
          <p:cNvSpPr>
            <a:spLocks noGrp="1"/>
          </p:cNvSpPr>
          <p:nvPr>
            <p:ph type="sldNum" sz="quarter" idx="5"/>
          </p:nvPr>
        </p:nvSpPr>
        <p:spPr/>
        <p:txBody>
          <a:bodyPr/>
          <a:lstStyle/>
          <a:p>
            <a:fld id="{0C252EC1-BBF4-4B78-8366-A02C4FFA1F92}" type="slidenum">
              <a:rPr lang="en-US" smtClean="0"/>
              <a:t>43</a:t>
            </a:fld>
            <a:endParaRPr lang="en-US"/>
          </a:p>
        </p:txBody>
      </p:sp>
    </p:spTree>
    <p:extLst>
      <p:ext uri="{BB962C8B-B14F-4D97-AF65-F5344CB8AC3E}">
        <p14:creationId xmlns:p14="http://schemas.microsoft.com/office/powerpoint/2010/main" val="1827170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are a handful of the quotas taken directly from the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 and Storage – you can </a:t>
            </a:r>
            <a:r>
              <a:rPr lang="en-US" b="0" dirty="0"/>
              <a:t>always ask to have these increased, but these are what you get by default.</a:t>
            </a:r>
          </a:p>
          <a:p>
            <a:pPr marL="171450" indent="-171450">
              <a:buFont typeface="Arial" panose="020B0604020202020204" pitchFamily="34" charset="0"/>
              <a:buChar char="•"/>
            </a:pPr>
            <a:r>
              <a:rPr lang="en-US" dirty="0"/>
              <a:t>Concurrent function executions: 1,000</a:t>
            </a:r>
          </a:p>
          <a:p>
            <a:pPr marL="171450" indent="-171450">
              <a:buFont typeface="Arial" panose="020B0604020202020204" pitchFamily="34" charset="0"/>
              <a:buChar char="•"/>
            </a:pPr>
            <a:r>
              <a:rPr lang="en-US" dirty="0"/>
              <a:t>Storage for uploaded functions (ZIP file archives): 75 GB.  And every version of a function will count towards that overall storage limit.</a:t>
            </a:r>
          </a:p>
          <a:p>
            <a:endParaRPr lang="en-US" dirty="0"/>
          </a:p>
          <a:p>
            <a:r>
              <a:rPr lang="en-US" dirty="0"/>
              <a:t>Deployment and Execution – unlike the Compute and Storage quotas, these here at the bottom of the slide CANNOT be changed</a:t>
            </a:r>
          </a:p>
          <a:p>
            <a:pPr marL="171450" indent="-171450">
              <a:buFont typeface="Arial" panose="020B0604020202020204" pitchFamily="34" charset="0"/>
              <a:buChar char="•"/>
            </a:pPr>
            <a:r>
              <a:rPr lang="en-US" dirty="0"/>
              <a:t>Function memory allocation: 128 MB to 10,240 MB (in 1 MB increments)</a:t>
            </a:r>
          </a:p>
          <a:p>
            <a:pPr marL="171450" indent="-171450">
              <a:buFont typeface="Arial" panose="020B0604020202020204" pitchFamily="34" charset="0"/>
              <a:buChar char="•"/>
            </a:pPr>
            <a:r>
              <a:rPr lang="en-US" dirty="0"/>
              <a:t>Function timeout: 900 seconds (15 minutes)</a:t>
            </a:r>
          </a:p>
          <a:p>
            <a:pPr marL="171450" indent="-171450">
              <a:buFont typeface="Arial" panose="020B0604020202020204" pitchFamily="34" charset="0"/>
              <a:buChar char="•"/>
            </a:pPr>
            <a:r>
              <a:rPr lang="en-US" dirty="0"/>
              <a:t>Function environment variables: 4 KB</a:t>
            </a:r>
          </a:p>
          <a:p>
            <a:pPr marL="171450" indent="-171450">
              <a:buFont typeface="Arial" panose="020B0604020202020204" pitchFamily="34" charset="0"/>
              <a:buChar char="•"/>
            </a:pPr>
            <a:r>
              <a:rPr lang="en-US" dirty="0"/>
              <a:t>Deployment package (ZIP file archives): 50 MB zipped, 250 MB unzipped</a:t>
            </a:r>
          </a:p>
          <a:p>
            <a:endParaRPr lang="en-US" dirty="0"/>
          </a:p>
          <a:p>
            <a:r>
              <a:rPr lang="en-US" dirty="0"/>
              <a:t>For exam purposes, for the most part, you’ll need to memorize these numbers.  You might get questions about a workload that would require a timeout of hours, maybe, or needs 20 GB of memory, something like that.  Those should clue you in to the fact that Lambda wouldn’t be appropriate for those kinds of use cases.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237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m4-21 </a:t>
            </a:r>
            <a:r>
              <a:rPr lang="en-US" sz="1200" b="1" dirty="0"/>
              <a:t>= “</a:t>
            </a:r>
            <a:r>
              <a:rPr lang="en-US" b="1" dirty="0"/>
              <a:t>Elastic Beanstalk Overview”</a:t>
            </a:r>
            <a:endParaRPr lang="en-US" sz="1200" b="1" dirty="0"/>
          </a:p>
          <a:p>
            <a:endParaRPr lang="en-US" dirty="0"/>
          </a:p>
          <a:p>
            <a:r>
              <a:rPr lang="en-US" dirty="0"/>
              <a:t>As you know by now, there are lots of moving parts to AWS, and a lot of infrastructure underlying the applications and code that a developer would write.  We’ve covered things like EC2 instances, but there’s a lot more like load balancers, auto-scaling groups, databases and so 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571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you’re a developer, you might be thinking, “I just want to write code.”  I don’t want to learn about all that infrastructure, I just don’t want to deal with it.  I want to write code, deploy it and have everything magically work.  Well, you’re in luck.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8681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familiar with the English fairytale called Jack and the Beanstalk.  Jack trades the family’s cow for a handful of magic beans, which grow into a huge beanstalk that reaches to a castle in the cloud.  Like magic.  </a:t>
            </a:r>
          </a:p>
          <a:p>
            <a:endParaRPr lang="en-US" dirty="0"/>
          </a:p>
          <a:p>
            <a:r>
              <a:rPr lang="en-US" dirty="0"/>
              <a:t>And according to cloud computing myth—or at least according to Google—this is how AWS Elastic Beanstalk got its name.  Because for developers, it’s like magic.  You just write the code.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257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Beanstalk is what’s called Platform as a Service—and in the icon, you’ll see that magic beanstalk there.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264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Beanstalk is considered a Platform as a Service, or PaaS, the one here in the middle.</a:t>
            </a:r>
          </a:p>
          <a:p>
            <a:endParaRPr lang="en-US" dirty="0"/>
          </a:p>
          <a:p>
            <a:r>
              <a:rPr lang="en-US" dirty="0"/>
              <a:t>(</a:t>
            </a:r>
            <a:r>
              <a:rPr lang="en-US" b="1" dirty="0"/>
              <a:t>click</a:t>
            </a:r>
            <a:r>
              <a:rPr lang="en-US" dirty="0"/>
              <a:t>) And that means we just have to deal with the application and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1F98-A182-41B5-BBA8-D164ED50441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3197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also different purchasing options or launch types, which you’ll see here: </a:t>
            </a:r>
            <a:r>
              <a:rPr lang="en-US" b="1" dirty="0"/>
              <a:t>https://docs.aws.amazon.com/AWSEC2/latest/UserGuide/instance-purchasing-options.html.  </a:t>
            </a:r>
            <a:r>
              <a:rPr lang="en-US" b="0" dirty="0"/>
              <a:t>Feel free to peruse this page, but I’ve included a slide with the summary of what you need to know.  And these will likely come up on the exam so you should know the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On-demand – you’re probably most familiar with this type.  When you go to spin up a new instance, by default you’ll get this, and you pay by the second while the instance is running, and there IS a 60-second minimum.  This is the type I’ve been using throughout this course.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Next, you can reserve instances for 1-3 years at a time.  This might make sense for something like a database server that you know you’re going to need for a long time, and can provide savings up to 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Spot instances provide even more savings.  Here, you essentially bid or specify the price you want to pay for unused EC2 capacity whenever it becomes available.  But just know that you can lose your instances at any point that you’re outbid.  So not ideal for certain workloads, but if you have some kind of data processing, let’s say, that can happen over days or weeks and it doesn’t’ matter if it’s interrupted, then this can be a good option for cost savings.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With a dedicated host, you book an entire physical server, and you can bring your own software licenses to reduce costs.  This can be purchased on-demand or reserved.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A dedicated instance is similar, in that it ensures you’re not sharing your hardware with any other AWS customer, and you pay by the hour.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And finally, capacity reservations let you reserve capacity in a specific availability zone for any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951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infrastructure is handled for you—things like instances, load balancers, auto-scaling groups and so on.</a:t>
            </a:r>
          </a:p>
          <a:p>
            <a:endParaRPr lang="en-US" dirty="0"/>
          </a:p>
          <a:p>
            <a:r>
              <a:rPr lang="en-US" dirty="0"/>
              <a:t>On the exam, if you get questions about building applications with the least amount of effort, or building applications without worrying about infrastructure, then you want to think about Elastic Beanstalk.</a:t>
            </a:r>
          </a:p>
          <a:p>
            <a:endParaRPr lang="en-US" dirty="0"/>
          </a:p>
          <a:p>
            <a:r>
              <a:rPr lang="en-US" dirty="0"/>
              <a:t>We haven’t talked about CloudFormation yet—much more later in the course—but this is how AWS builds out the infrastructure.  CloudFormation basically lets you specify, in code, what you want to build—like 2 instances, 1 load balancer and so on—and then that code runs and the infrastructure is stood up.</a:t>
            </a:r>
          </a:p>
          <a:p>
            <a:endParaRPr lang="en-US" dirty="0"/>
          </a:p>
          <a:p>
            <a:r>
              <a:rPr lang="en-US" dirty="0"/>
              <a:t>You’re able to monitor the health of your applications directly in the Console—and we’ll see that in a minute when we build one out.</a:t>
            </a:r>
          </a:p>
          <a:p>
            <a:endParaRPr lang="en-US" dirty="0"/>
          </a:p>
          <a:p>
            <a:r>
              <a:rPr lang="en-US" dirty="0"/>
              <a:t>And there’s support for many different platforms—so if your language of choice is Node or PHP or Java, Python, what have you, chances are you’ll be able to use Beanstalk.</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343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m4-22 </a:t>
            </a:r>
            <a:r>
              <a:rPr lang="en-US" sz="1200" b="1" dirty="0"/>
              <a:t>= “DEMO: </a:t>
            </a:r>
            <a:r>
              <a:rPr lang="en-US" b="1" dirty="0"/>
              <a:t>Creating an Elastic Beanstalk Application”</a:t>
            </a:r>
            <a:endParaRPr lang="en-US" sz="1200" b="1" dirty="0"/>
          </a:p>
          <a:p>
            <a:endParaRPr lang="en-US" dirty="0"/>
          </a:p>
          <a:p>
            <a:r>
              <a:rPr lang="en-US" dirty="0"/>
              <a:t>All right.  Let’s go out and create our first application using Elastic Beanstalk.</a:t>
            </a:r>
          </a:p>
          <a:p>
            <a:endParaRPr lang="en-US" dirty="0"/>
          </a:p>
          <a:p>
            <a:r>
              <a:rPr lang="en-US" dirty="0"/>
              <a:t>In the Console, </a:t>
            </a:r>
            <a:r>
              <a:rPr lang="en-US" b="1" dirty="0"/>
              <a:t>navigate to Elastic Beanstalk</a:t>
            </a:r>
            <a:r>
              <a:rPr lang="en-US" dirty="0"/>
              <a:t>.</a:t>
            </a:r>
          </a:p>
          <a:p>
            <a:r>
              <a:rPr lang="en-US" b="1" dirty="0"/>
              <a:t>Name</a:t>
            </a:r>
            <a:r>
              <a:rPr lang="en-US" dirty="0"/>
              <a:t>: My First App</a:t>
            </a:r>
          </a:p>
          <a:p>
            <a:r>
              <a:rPr lang="en-US" b="1" dirty="0"/>
              <a:t>Platform</a:t>
            </a:r>
            <a:r>
              <a:rPr lang="en-US" dirty="0"/>
              <a:t>: </a:t>
            </a:r>
            <a:r>
              <a:rPr lang="en-US" b="1" dirty="0"/>
              <a:t>Python</a:t>
            </a:r>
            <a:r>
              <a:rPr lang="en-US" dirty="0"/>
              <a:t>, go with recommended on everything else</a:t>
            </a:r>
          </a:p>
          <a:p>
            <a:endParaRPr lang="en-US" dirty="0"/>
          </a:p>
          <a:p>
            <a:r>
              <a:rPr lang="en-US" dirty="0"/>
              <a:t>Now, if you have your own code (click </a:t>
            </a:r>
            <a:r>
              <a:rPr lang="en-US" b="1" dirty="0"/>
              <a:t>Upload your code</a:t>
            </a:r>
            <a:r>
              <a:rPr lang="en-US" dirty="0"/>
              <a:t>), you can upload it here or pull it from an S3 bucket.  But there are also sample applications that make it easy to get started and see how this all works.</a:t>
            </a:r>
          </a:p>
          <a:p>
            <a:endParaRPr lang="en-US" dirty="0"/>
          </a:p>
          <a:p>
            <a:r>
              <a:rPr lang="en-US" dirty="0"/>
              <a:t>Click </a:t>
            </a:r>
            <a:r>
              <a:rPr lang="en-US" b="1" dirty="0"/>
              <a:t>Sample application</a:t>
            </a:r>
          </a:p>
          <a:p>
            <a:r>
              <a:rPr lang="en-US" dirty="0"/>
              <a:t>If you </a:t>
            </a:r>
            <a:r>
              <a:rPr lang="en-US" b="1" dirty="0"/>
              <a:t>Configure more options</a:t>
            </a:r>
            <a:r>
              <a:rPr lang="en-US" dirty="0"/>
              <a:t>, you’ll see all of the infrastructure decisions and configurations that are being made behind the scenes for you.  You can edit these if you want, but we’re going to leave all the defaults and say </a:t>
            </a:r>
            <a:r>
              <a:rPr lang="en-US" b="1" dirty="0"/>
              <a:t>Create app</a:t>
            </a:r>
            <a:r>
              <a:rPr lang="en-US" dirty="0"/>
              <a:t>.</a:t>
            </a:r>
          </a:p>
          <a:p>
            <a:endParaRPr lang="en-US" dirty="0"/>
          </a:p>
          <a:p>
            <a:r>
              <a:rPr lang="en-US" dirty="0"/>
              <a:t>Now you get play-by-play action of what’s happening behind the scenes.  (</a:t>
            </a:r>
            <a:r>
              <a:rPr lang="en-US" b="1" dirty="0"/>
              <a:t>talk through this</a:t>
            </a:r>
            <a:r>
              <a:rPr lang="en-US" dirty="0"/>
              <a:t>).  Security groups, target groups, S3 buckets, starting the environment and so on.  I’ll let this run and come back, but feel free to keep an eye on yours if you’re following along.</a:t>
            </a:r>
          </a:p>
          <a:p>
            <a:endParaRPr lang="en-US" dirty="0"/>
          </a:p>
          <a:p>
            <a:r>
              <a:rPr lang="en-US" dirty="0"/>
              <a:t>Once that completes, let’s go see what it set up for us.</a:t>
            </a:r>
          </a:p>
          <a:p>
            <a:endParaRPr lang="en-US" dirty="0"/>
          </a:p>
          <a:p>
            <a:r>
              <a:rPr lang="en-US" dirty="0"/>
              <a:t>Click on the </a:t>
            </a:r>
            <a:r>
              <a:rPr lang="en-US" b="1" dirty="0"/>
              <a:t>DNS </a:t>
            </a:r>
            <a:r>
              <a:rPr lang="en-US" dirty="0"/>
              <a:t>to open the app.  And here you go…a web page that was created for us—our first Python application.</a:t>
            </a:r>
          </a:p>
          <a:p>
            <a:endParaRPr lang="en-US" dirty="0"/>
          </a:p>
          <a:p>
            <a:r>
              <a:rPr lang="en-US" dirty="0"/>
              <a:t>If you click on </a:t>
            </a:r>
            <a:r>
              <a:rPr lang="en-US" b="1" dirty="0"/>
              <a:t>Configuration </a:t>
            </a:r>
            <a:r>
              <a:rPr lang="en-US" dirty="0"/>
              <a:t>(left nav), you’ll see all the things that it set up behind the scenes for us—instances, load balancers, instance profiles, it set up monitoring and so on.</a:t>
            </a:r>
          </a:p>
          <a:p>
            <a:endParaRPr lang="en-US" dirty="0"/>
          </a:p>
          <a:p>
            <a:r>
              <a:rPr lang="en-US" dirty="0"/>
              <a:t>If you go to EC2</a:t>
            </a:r>
            <a:r>
              <a:rPr lang="en-US" dirty="0">
                <a:sym typeface="Wingdings" panose="05000000000000000000" pitchFamily="2" charset="2"/>
              </a:rPr>
              <a:t>Instances, you’ll see the instance there.  And, of course, the </a:t>
            </a:r>
            <a:r>
              <a:rPr lang="en-US" b="1" dirty="0">
                <a:sym typeface="Wingdings" panose="05000000000000000000" pitchFamily="2" charset="2"/>
              </a:rPr>
              <a:t>Load Balancer </a:t>
            </a:r>
            <a:r>
              <a:rPr lang="en-US" dirty="0">
                <a:sym typeface="Wingdings" panose="05000000000000000000" pitchFamily="2" charset="2"/>
              </a:rPr>
              <a:t>as well and the </a:t>
            </a:r>
            <a:r>
              <a:rPr lang="en-US" b="1" dirty="0">
                <a:sym typeface="Wingdings" panose="05000000000000000000" pitchFamily="2" charset="2"/>
              </a:rPr>
              <a:t>Auto Scaling group </a:t>
            </a:r>
            <a:r>
              <a:rPr lang="en-US" dirty="0">
                <a:sym typeface="Wingdings" panose="05000000000000000000" pitchFamily="2" charset="2"/>
              </a:rPr>
              <a:t>(look for “eb” in the name).</a:t>
            </a:r>
            <a:endParaRPr lang="en-US" dirty="0"/>
          </a:p>
          <a:p>
            <a:endParaRPr lang="en-US" dirty="0"/>
          </a:p>
          <a:p>
            <a:r>
              <a:rPr lang="en-US" dirty="0"/>
              <a:t>Also, I mentioned monitoring.  If you go into your app and click on </a:t>
            </a:r>
            <a:r>
              <a:rPr lang="en-US" b="1" dirty="0"/>
              <a:t>Monitoring</a:t>
            </a:r>
            <a:r>
              <a:rPr lang="en-US" dirty="0"/>
              <a:t> (left nav), you’ll see we get monitoring here like # of requests (those are mine), CPU utilization and so on.  Change the time range to 1 hour and you’ll see a little more.  Some of these are delayed so it might take a little while for data to come in.  </a:t>
            </a:r>
          </a:p>
          <a:p>
            <a:endParaRPr lang="en-US" dirty="0"/>
          </a:p>
          <a:p>
            <a:r>
              <a:rPr lang="en-US" dirty="0"/>
              <a:t>And if you click on </a:t>
            </a:r>
            <a:r>
              <a:rPr lang="en-US" b="1" dirty="0"/>
              <a:t>Health </a:t>
            </a:r>
            <a:r>
              <a:rPr lang="en-US" dirty="0"/>
              <a:t>(left nav), you’ll see you’re also getting health monitoring of your instances right here from Elastic Beanstalk.</a:t>
            </a:r>
          </a:p>
          <a:p>
            <a:endParaRPr lang="en-US" dirty="0"/>
          </a:p>
          <a:p>
            <a:r>
              <a:rPr lang="en-US" dirty="0"/>
              <a:t>Now, if you’re following along, let me show you how to delete your application.  Elastic Beanstalk itself is free to use, but the underlying infrastructure is not, so let’s make sure we decommission that.</a:t>
            </a:r>
          </a:p>
          <a:p>
            <a:endParaRPr lang="en-US" dirty="0"/>
          </a:p>
          <a:p>
            <a:r>
              <a:rPr lang="en-US" b="1" dirty="0" err="1"/>
              <a:t>Applications</a:t>
            </a:r>
            <a:r>
              <a:rPr lang="en-US" b="1" dirty="0" err="1">
                <a:sym typeface="Wingdings" panose="05000000000000000000" pitchFamily="2" charset="2"/>
              </a:rPr>
              <a:t>selectdelete</a:t>
            </a:r>
            <a:endParaRPr lang="en-US" b="1"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513141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m4-23 </a:t>
            </a:r>
            <a:r>
              <a:rPr lang="en-US" sz="1200" b="1" dirty="0"/>
              <a:t>= “Containers and Docker Overview</a:t>
            </a:r>
            <a:r>
              <a:rPr lang="en-US" b="1" dirty="0"/>
              <a:t>”</a:t>
            </a:r>
          </a:p>
          <a:p>
            <a:endParaRPr lang="en-US" dirty="0"/>
          </a:p>
          <a:p>
            <a:r>
              <a:rPr lang="en-US" dirty="0"/>
              <a:t>So far in this section about Compute, we’ve seen a lot about EC2 instances, which are basically virtual servers.  But let’s now get into containers, which are becoming more and more popular today as a way to do application development.</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377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solve a couple of different problems.  One is that you might have a developer who’s working on their local machine, building an application, testing it, and everything works just fine.  But then they go to deploy it to a testing environment or a production environment and nothing works.  That’s mostly likely because they have a different configuration or files or dependencies on their local machine that aren’t present on the server they’re deploying to.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2257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containers are a way to bundle up everything the application needs to run so you can deploy it anywhere and everything works.</a:t>
            </a:r>
          </a:p>
          <a:p>
            <a:endParaRPr lang="en-US" dirty="0"/>
          </a:p>
          <a:p>
            <a:r>
              <a:rPr lang="en-US" dirty="0"/>
              <a:t>This means it’ll work essentially anywhere, on any machine, without the usual compatibility issues that we have deploying directly to servers.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269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benefit of containers is that they’re much lighter weight and a lot faster to start up.  To understand that, let me do a quick explanation of containers vs. virtual machines or servers.</a:t>
            </a:r>
          </a:p>
          <a:p>
            <a:endParaRPr lang="en-US" dirty="0"/>
          </a:p>
          <a:p>
            <a:r>
              <a:rPr lang="en-US" dirty="0"/>
              <a:t>(</a:t>
            </a:r>
            <a:r>
              <a:rPr lang="en-US" b="1" dirty="0"/>
              <a:t>click</a:t>
            </a:r>
            <a:r>
              <a:rPr lang="en-US" dirty="0"/>
              <a:t>) With virtual machines, you start with infrastructure.  This is a physical machine that has a hard drive, memory and a processor. (</a:t>
            </a:r>
            <a:r>
              <a:rPr lang="en-US" b="1" dirty="0"/>
              <a:t>click</a:t>
            </a:r>
            <a:r>
              <a:rPr lang="en-US" dirty="0"/>
              <a:t>) On top of that machine, you install an operating system—like a Windows or Linux. (</a:t>
            </a:r>
            <a:r>
              <a:rPr lang="en-US" b="1" dirty="0"/>
              <a:t>click</a:t>
            </a:r>
            <a:r>
              <a:rPr lang="en-US" dirty="0"/>
              <a:t>) Then on top of that, you have what’s called a hypervisor—something like VMware or Hyper-V as examples—but this basically abstracts away the hardware from the physical machine, which lets you create multiple VIRTUAL machines on top of the one physical machine.  And this is really the technology that makes cloud computing even possible.</a:t>
            </a:r>
          </a:p>
          <a:p>
            <a:endParaRPr lang="en-US" dirty="0"/>
          </a:p>
          <a:p>
            <a:r>
              <a:rPr lang="en-US" dirty="0"/>
              <a:t>(</a:t>
            </a:r>
            <a:r>
              <a:rPr lang="en-US" b="1" dirty="0"/>
              <a:t>click</a:t>
            </a:r>
            <a:r>
              <a:rPr lang="en-US" dirty="0"/>
              <a:t>) And then on top of that, you have your virtual machines.  I’m only showing two in this example, but there could be dozens or hundreds, depending on the capabilities of the underlying physical machine.</a:t>
            </a:r>
          </a:p>
          <a:p>
            <a:endParaRPr lang="en-US" dirty="0"/>
          </a:p>
          <a:p>
            <a:r>
              <a:rPr lang="en-US" dirty="0"/>
              <a:t>(</a:t>
            </a:r>
            <a:r>
              <a:rPr lang="en-US" b="1" dirty="0"/>
              <a:t>click</a:t>
            </a:r>
            <a:r>
              <a:rPr lang="en-US" dirty="0"/>
              <a:t>) But essentially each </a:t>
            </a:r>
            <a:r>
              <a:rPr lang="en-US" dirty="0" err="1"/>
              <a:t>VM</a:t>
            </a:r>
            <a:r>
              <a:rPr lang="en-US" dirty="0"/>
              <a:t> is a slice of the underlying hardware.</a:t>
            </a:r>
          </a:p>
          <a:p>
            <a:endParaRPr lang="en-US" dirty="0"/>
          </a:p>
          <a:p>
            <a:r>
              <a:rPr lang="en-US" dirty="0"/>
              <a:t>(</a:t>
            </a:r>
            <a:r>
              <a:rPr lang="en-US" b="1" dirty="0"/>
              <a:t>click</a:t>
            </a:r>
            <a:r>
              <a:rPr lang="en-US" dirty="0"/>
              <a:t>) And because your apps won’t be able to run directly on hardware, each virtual machine needs its own operating system installed—again, something like Windows or Linux.  But as amazing as it is that we can even DO that, it’s a problem because the operating system takes up a lot of space—maybe 1GB of space on the hard drive, and it also eats up a lot of memory and processing power.  It’s really expensive overhead that’s eating up the resources of the physical machine, and it’s required on each </a:t>
            </a:r>
            <a:r>
              <a:rPr lang="en-US" dirty="0" err="1"/>
              <a:t>VM</a:t>
            </a:r>
            <a:r>
              <a:rPr lang="en-US" dirty="0"/>
              <a:t>.  AND you might also have to pay a licensing cost for each operating system as well.  And then (</a:t>
            </a:r>
            <a:r>
              <a:rPr lang="en-US" b="1" dirty="0"/>
              <a:t>click</a:t>
            </a:r>
            <a:r>
              <a:rPr lang="en-US" dirty="0"/>
              <a:t>) on top of that, you have your app with its various libraries and dependencies and configuration.</a:t>
            </a:r>
          </a:p>
          <a:p>
            <a:endParaRPr lang="en-US" dirty="0"/>
          </a:p>
          <a:p>
            <a:r>
              <a:rPr lang="en-US" dirty="0"/>
              <a:t>So that’s really high-level how virtual machines work—and that’s exactly what’s been going on behind the scenes with the EC2 instances we’ve been working with so far in the course.  </a:t>
            </a:r>
          </a:p>
          <a:p>
            <a:endParaRPr lang="en-US" dirty="0"/>
          </a:p>
          <a:p>
            <a:r>
              <a:rPr lang="en-US" dirty="0"/>
              <a:t>(</a:t>
            </a:r>
            <a:r>
              <a:rPr lang="en-US" b="1" dirty="0"/>
              <a:t>click</a:t>
            </a:r>
            <a:r>
              <a:rPr lang="en-US" dirty="0"/>
              <a:t>) Now let’s contrast that with containers.  You can KIND OF think of containers as mini virtual machines if that helps you get the concept, but let me explain in a little more detail how they differ.</a:t>
            </a:r>
          </a:p>
          <a:p>
            <a:endParaRPr lang="en-US" dirty="0"/>
          </a:p>
          <a:p>
            <a:r>
              <a:rPr lang="en-US" dirty="0"/>
              <a:t>(</a:t>
            </a:r>
            <a:r>
              <a:rPr lang="en-US" b="1" dirty="0"/>
              <a:t>click</a:t>
            </a:r>
            <a:r>
              <a:rPr lang="en-US" dirty="0"/>
              <a:t>) Again, starting with infrastructure—the physical machine with hard drive, memory and processor. (</a:t>
            </a:r>
            <a:r>
              <a:rPr lang="en-US" b="1" dirty="0"/>
              <a:t>click</a:t>
            </a:r>
            <a:r>
              <a:rPr lang="en-US" dirty="0"/>
              <a:t>)  Then similar to </a:t>
            </a:r>
            <a:r>
              <a:rPr lang="en-US" dirty="0" err="1"/>
              <a:t>VMs</a:t>
            </a:r>
            <a:r>
              <a:rPr lang="en-US" dirty="0"/>
              <a:t>, you have a host operating system installed on top of it. (</a:t>
            </a:r>
            <a:r>
              <a:rPr lang="en-US" b="1" dirty="0"/>
              <a:t>click</a:t>
            </a:r>
            <a:r>
              <a:rPr lang="en-US" dirty="0"/>
              <a:t>) Then instead of your traditional hypervisor, you have a container engine, which abstracts the underlying operating system from the physical machine.  That means (</a:t>
            </a:r>
            <a:r>
              <a:rPr lang="en-US" b="1" dirty="0"/>
              <a:t>click</a:t>
            </a:r>
            <a:r>
              <a:rPr lang="en-US" dirty="0"/>
              <a:t>) that each container gets a slice of the underlying operating system. (</a:t>
            </a:r>
            <a:r>
              <a:rPr lang="en-US" b="1" dirty="0"/>
              <a:t>click</a:t>
            </a:r>
            <a:r>
              <a:rPr lang="en-US" dirty="0"/>
              <a:t>) Which means that you don’t need THIS layer here—having to install a separate operating system for each container, like you have to do with </a:t>
            </a:r>
            <a:r>
              <a:rPr lang="en-US" dirty="0" err="1"/>
              <a:t>VMs</a:t>
            </a:r>
            <a:r>
              <a:rPr lang="en-US" dirty="0"/>
              <a:t>.  And that means you don’t have a bunch of OSes eating up valuable resources of the underlying physical machine.</a:t>
            </a:r>
          </a:p>
          <a:p>
            <a:endParaRPr lang="en-US" dirty="0"/>
          </a:p>
          <a:p>
            <a:r>
              <a:rPr lang="en-US" dirty="0"/>
              <a:t>(</a:t>
            </a:r>
            <a:r>
              <a:rPr lang="en-US" b="1" dirty="0"/>
              <a:t>click</a:t>
            </a:r>
            <a:r>
              <a:rPr lang="en-US" dirty="0"/>
              <a:t>) Then your app and its libraries and dependencies and so on runs in the containers.  So like I said in the beginning, this is why containers are lighter weight, and much faster to start because you don’t have to boot up a virtual machine and operating system each time you want to spin one up.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765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popular technology today for containers—and the one used by AWS—is Docker.  The little whale icon with the shipping containers on top.  </a:t>
            </a:r>
          </a:p>
          <a:p>
            <a:endParaRPr lang="en-US" dirty="0"/>
          </a:p>
          <a:p>
            <a:r>
              <a:rPr lang="en-US" dirty="0"/>
              <a:t>And there are two terms you’ll hear—there’s a Docker IMAGE, which is a read-only, unchangeable template or blueprint that you use to create a Docker container.  It’s created only once.  And these images are stored in Docker repositories—so you can go out and find one for Java or Node or Python or what have you.</a:t>
            </a:r>
          </a:p>
          <a:p>
            <a:endParaRPr lang="en-US" dirty="0"/>
          </a:p>
          <a:p>
            <a:r>
              <a:rPr lang="en-US" dirty="0"/>
              <a:t>And then a Docker CONTAINER is basically a running instance of the image.  You take the image and you can create multiple containers from 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702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it relates to AWS, you might have something like this.  On an EC2 instance, you’re running four Docker containers—maybe two for Java, one for MySQL and one for Node, and all of the dependencies and other things that each of the containers need, that’s all bundled up in the container itself.</a:t>
            </a:r>
          </a:p>
        </p:txBody>
      </p:sp>
      <p:sp>
        <p:nvSpPr>
          <p:cNvPr id="4" name="Slide Number Placeholder 3"/>
          <p:cNvSpPr>
            <a:spLocks noGrp="1"/>
          </p:cNvSpPr>
          <p:nvPr>
            <p:ph type="sldNum" sz="quarter" idx="5"/>
          </p:nvPr>
        </p:nvSpPr>
        <p:spPr/>
        <p:txBody>
          <a:bodyPr/>
          <a:lstStyle/>
          <a:p>
            <a:fld id="{0C252EC1-BBF4-4B78-8366-A02C4FFA1F92}" type="slidenum">
              <a:rPr lang="en-US" smtClean="0"/>
              <a:t>57</a:t>
            </a:fld>
            <a:endParaRPr lang="en-US"/>
          </a:p>
        </p:txBody>
      </p:sp>
    </p:spTree>
    <p:extLst>
      <p:ext uri="{BB962C8B-B14F-4D97-AF65-F5344CB8AC3E}">
        <p14:creationId xmlns:p14="http://schemas.microsoft.com/office/powerpoint/2010/main" val="1315429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m4-24 </a:t>
            </a:r>
            <a:r>
              <a:rPr lang="en-US" sz="1200" b="1" dirty="0"/>
              <a:t>= “Containers on AWS: ECS, </a:t>
            </a:r>
            <a:r>
              <a:rPr lang="en-US" sz="1200" b="1" dirty="0" err="1"/>
              <a:t>EKS</a:t>
            </a:r>
            <a:r>
              <a:rPr lang="en-US" sz="1200" b="1" dirty="0"/>
              <a:t>, </a:t>
            </a:r>
            <a:r>
              <a:rPr lang="en-US" sz="1200" b="1" dirty="0" err="1"/>
              <a:t>Fargate</a:t>
            </a:r>
            <a:r>
              <a:rPr lang="en-US" sz="1200" b="1" dirty="0"/>
              <a:t> and ECR Overview</a:t>
            </a:r>
            <a:r>
              <a:rPr lang="en-US" b="1" dirty="0"/>
              <a:t>”</a:t>
            </a:r>
          </a:p>
          <a:p>
            <a:endParaRPr lang="en-US" dirty="0"/>
          </a:p>
          <a:p>
            <a:r>
              <a:rPr lang="en-US" dirty="0"/>
              <a:t>Okay, now that you understand the basic ideas for containers and for the underlying Docker technology, now let’s talk about the container services in AWS.  First, we have the Elastic Container Service or ECS.  Not to be confused with the similar-looking EC2, which is the Elastic Compute Cloud, or the instances we’ve talked about already.  ECS is used to run, stop and manage Docker containers in AWS.</a:t>
            </a:r>
          </a:p>
          <a:p>
            <a:endParaRPr lang="en-US" dirty="0"/>
          </a:p>
          <a:p>
            <a:r>
              <a:rPr lang="en-US" dirty="0"/>
              <a:t>It integrates with many other AWS services, like IAM, loads balancers, auto scaling and so on.  And it’s proprietary or created by AWS.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068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Elastic Kubernetes Service, or </a:t>
            </a:r>
            <a:r>
              <a:rPr lang="en-US" dirty="0" err="1"/>
              <a:t>EKS</a:t>
            </a:r>
            <a:r>
              <a:rPr lang="en-US" dirty="0"/>
              <a:t>.  This is Kubernetes as a service, if you will, on AWS.  If you don’t know, Kubernetes is an open-source container orchestration platform—which basically means it handles the deploying, scaling, management and scheduling of containers to run your apps.  It was originally built by Google, and has a large community and support.</a:t>
            </a:r>
          </a:p>
          <a:p>
            <a:endParaRPr lang="en-US" dirty="0"/>
          </a:p>
          <a:p>
            <a:r>
              <a:rPr lang="en-US" dirty="0"/>
              <a:t>So </a:t>
            </a:r>
            <a:r>
              <a:rPr lang="en-US" dirty="0" err="1"/>
              <a:t>EKS</a:t>
            </a:r>
            <a:r>
              <a:rPr lang="en-US" dirty="0"/>
              <a:t> is basically Amazon saying, okay, if you like Kubernetes already for what you’re doing, then you can use it on AWS.  And AWS handles all the Kubernetes architecture parts of things with clusters and nodes.  It’s not built by AWS, but it’s very popular for working with containers, so they now support it.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2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m4-03 = “</a:t>
            </a:r>
            <a:r>
              <a:rPr lang="en-US" sz="1200" b="1" dirty="0"/>
              <a:t>DEMO: Creating an EC2 Instance </a:t>
            </a:r>
            <a:r>
              <a:rPr lang="en-US" b="1" dirty="0"/>
              <a:t>”</a:t>
            </a:r>
          </a:p>
          <a:p>
            <a:endParaRPr lang="en-US" dirty="0"/>
          </a:p>
          <a:p>
            <a:r>
              <a:rPr lang="en-US" dirty="0"/>
              <a:t>Now let’s go create an EC2 instance in the AWS Console.  There are seven steps required to create a new EC2 instance, and I’ll talk through them as we go.</a:t>
            </a:r>
          </a:p>
          <a:p>
            <a:endParaRPr lang="en-US" dirty="0"/>
          </a:p>
          <a:p>
            <a:r>
              <a:rPr lang="en-US" b="1" dirty="0"/>
              <a:t>Navigate to EC2</a:t>
            </a:r>
          </a:p>
          <a:p>
            <a:r>
              <a:rPr lang="en-US" b="1" dirty="0"/>
              <a:t>Launch instance</a:t>
            </a:r>
          </a:p>
          <a:p>
            <a:endParaRPr lang="en-US" dirty="0"/>
          </a:p>
          <a:p>
            <a:r>
              <a:rPr lang="en-US" b="1" dirty="0"/>
              <a:t>Name</a:t>
            </a:r>
            <a:r>
              <a:rPr lang="en-US" dirty="0"/>
              <a:t>: my-first-instance</a:t>
            </a:r>
          </a:p>
          <a:p>
            <a:endParaRPr lang="en-US" dirty="0"/>
          </a:p>
          <a:p>
            <a:r>
              <a:rPr lang="en-US" dirty="0"/>
              <a:t>The </a:t>
            </a:r>
            <a:r>
              <a:rPr lang="en-US" b="1" dirty="0"/>
              <a:t>AMI </a:t>
            </a:r>
            <a:r>
              <a:rPr lang="en-US" dirty="0"/>
              <a:t>is a basic unit of deployment in EC2.  Without an AMI, you really don’t have anything.  And as you’ll see at the top (</a:t>
            </a:r>
            <a:r>
              <a:rPr lang="en-US" b="1" dirty="0"/>
              <a:t>select</a:t>
            </a:r>
            <a:r>
              <a:rPr lang="en-US" dirty="0"/>
              <a:t>), it has an operating system, application server and other applications preinstalled.  There are lots of </a:t>
            </a:r>
            <a:r>
              <a:rPr lang="en-US" dirty="0" err="1"/>
              <a:t>AMIs</a:t>
            </a:r>
            <a:r>
              <a:rPr lang="en-US" dirty="0"/>
              <a:t> provided by AWS, but there are also many available from the community, the marketplace, and you can even create your own.</a:t>
            </a:r>
          </a:p>
          <a:p>
            <a:endParaRPr lang="en-US" dirty="0"/>
          </a:p>
          <a:p>
            <a:r>
              <a:rPr lang="en-US" dirty="0"/>
              <a:t>Select </a:t>
            </a:r>
            <a:r>
              <a:rPr lang="en-US" b="1" dirty="0"/>
              <a:t>Amazon Linux</a:t>
            </a:r>
          </a:p>
          <a:p>
            <a:endParaRPr lang="en-US" dirty="0"/>
          </a:p>
          <a:p>
            <a:r>
              <a:rPr lang="en-US" dirty="0"/>
              <a:t>Scrolling down, we see </a:t>
            </a:r>
            <a:r>
              <a:rPr lang="en-US" b="1" dirty="0"/>
              <a:t>instance type.  </a:t>
            </a:r>
            <a:r>
              <a:rPr lang="en-US" dirty="0"/>
              <a:t>These types have different combinations of CPUs, memory, networking capacity, storage and so on, and they’re grouped into Families, like you see here.  If you click on “</a:t>
            </a:r>
            <a:r>
              <a:rPr lang="en-US" b="1" dirty="0"/>
              <a:t>compare instance types</a:t>
            </a:r>
            <a:r>
              <a:rPr lang="en-US" dirty="0"/>
              <a:t>”, you can get more details about what’s available—some are optimized for compute or memory or GPU or storage or what have you.</a:t>
            </a:r>
          </a:p>
          <a:p>
            <a:endParaRPr lang="en-US" dirty="0"/>
          </a:p>
          <a:p>
            <a:r>
              <a:rPr lang="en-US" dirty="0"/>
              <a:t>For our purposes, we’re going to stick with what’s free…the </a:t>
            </a:r>
            <a:r>
              <a:rPr lang="en-US" b="1" dirty="0"/>
              <a:t>t2.micro</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under </a:t>
            </a:r>
            <a:r>
              <a:rPr lang="en-US" b="1" dirty="0"/>
              <a:t>Networking settings</a:t>
            </a:r>
            <a:r>
              <a:rPr lang="en-US" dirty="0"/>
              <a:t>, you can set up your firewall rules, also called security groups.  These will allow or disallow traffic on your instance.  We’ll </a:t>
            </a:r>
            <a:r>
              <a:rPr lang="en-US" b="1" dirty="0"/>
              <a:t>create a new security group</a:t>
            </a:r>
            <a:r>
              <a:rPr lang="en-US" dirty="0"/>
              <a:t>.  By default, we’ll get SSH access from anywhere.  If you want to limit that to only access from a specific IP or another custom course, you can </a:t>
            </a:r>
            <a:r>
              <a:rPr lang="en-US" b="1" dirty="0"/>
              <a:t>click that dropdown</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example, this will be a server that hosts a public website, so we’ll need to allow HTTP access on port 80 (</a:t>
            </a:r>
            <a:r>
              <a:rPr lang="en-US" b="1" dirty="0"/>
              <a:t>use the checkbox to Allow HTTP traffic from internet</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want to further customize your settings like choosing a different </a:t>
            </a:r>
            <a:r>
              <a:rPr lang="en-US" dirty="0" err="1"/>
              <a:t>VPC</a:t>
            </a:r>
            <a:r>
              <a:rPr lang="en-US" dirty="0"/>
              <a:t> or subnets, you can click on the </a:t>
            </a:r>
            <a:r>
              <a:rPr lang="en-US" b="1" dirty="0"/>
              <a:t>Edit</a:t>
            </a:r>
            <a:r>
              <a:rPr lang="en-US" dirty="0"/>
              <a:t> button to do more, but we’re good with this and we’ll continue down the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 we’ll </a:t>
            </a:r>
            <a:r>
              <a:rPr lang="en-US" b="1" dirty="0"/>
              <a:t>configure storage</a:t>
            </a:r>
          </a:p>
          <a:p>
            <a:r>
              <a:rPr lang="en-US" dirty="0"/>
              <a:t>This is where you specify the Elastic Block Store or EBS volume details. By default, we’re getting a general purpose solid state drive or SSD that’s 8 GB.  You can change the volume type if you’d like, or update some of these other settings, and you can also add new volumes if you need them.</a:t>
            </a:r>
          </a:p>
          <a:p>
            <a:endParaRPr lang="en-US" dirty="0"/>
          </a:p>
          <a:p>
            <a:r>
              <a:rPr lang="en-US" b="0" dirty="0"/>
              <a:t>And then next, let’s go to </a:t>
            </a:r>
            <a:r>
              <a:rPr lang="en-US" b="1" dirty="0"/>
              <a:t>Advanced details </a:t>
            </a:r>
            <a:r>
              <a:rPr lang="en-US" b="0" dirty="0"/>
              <a:t>and look at some of the other things we can configure.</a:t>
            </a:r>
          </a:p>
          <a:p>
            <a:endParaRPr lang="en-US" b="1" dirty="0"/>
          </a:p>
          <a:p>
            <a:r>
              <a:rPr lang="en-US" b="0" dirty="0"/>
              <a:t>Earlier, we touched on some of the different types of purchasing options you have.  And if you wanted to go with a </a:t>
            </a:r>
            <a:r>
              <a:rPr lang="en-US" b="1" dirty="0"/>
              <a:t>Spot image </a:t>
            </a:r>
            <a:r>
              <a:rPr lang="en-US" b="0" dirty="0"/>
              <a:t>to get cheaper pricing, here’s where you’d specify that.</a:t>
            </a:r>
          </a:p>
          <a:p>
            <a:endParaRPr lang="en-US" b="1" dirty="0"/>
          </a:p>
          <a:p>
            <a:r>
              <a:rPr lang="en-US" b="0" dirty="0"/>
              <a:t>We also talked about the </a:t>
            </a:r>
            <a:r>
              <a:rPr lang="en-US" b="0" i="0" dirty="0">
                <a:solidFill>
                  <a:srgbClr val="545B64"/>
                </a:solidFill>
                <a:effectLst/>
                <a:latin typeface="Amazon Ember"/>
              </a:rPr>
              <a:t>AWS Directory Service earlier.  If you already have that directory set up, here’s </a:t>
            </a:r>
            <a:r>
              <a:rPr lang="en-US" b="0" dirty="0"/>
              <a:t>where you could join to it.</a:t>
            </a:r>
          </a:p>
          <a:p>
            <a:endParaRPr lang="en-US" b="1" dirty="0"/>
          </a:p>
          <a:p>
            <a:r>
              <a:rPr lang="en-US" b="0" dirty="0"/>
              <a:t>And tying back to another concept we covered earlier, the instance profile.  This is what allows you to assume roles.  Instance profiles only represent EC2 instances—just like IAM users only represent a person.  And then the instance profile is allowed to assume a role.  Maybe you need this instance to be able to talk to S3 and DynamoDB, let’s say, and you’d created a role for that.  This is where you basically hook up that role to the instance.</a:t>
            </a:r>
          </a:p>
          <a:p>
            <a:endParaRPr lang="en-US" b="0" dirty="0"/>
          </a:p>
          <a:p>
            <a:r>
              <a:rPr lang="en-US" b="0" dirty="0"/>
              <a:t>We’ll touch on some of these DNS details later in the course so I’ll skip over those.  But I DO want to touch on shutdown behavior and hibernate behavior.</a:t>
            </a:r>
          </a:p>
          <a:p>
            <a:endParaRPr lang="en-US" b="0" dirty="0"/>
          </a:p>
          <a:p>
            <a:r>
              <a:rPr lang="en-US" b="1" dirty="0"/>
              <a:t>Stop</a:t>
            </a:r>
            <a:r>
              <a:rPr lang="en-US" dirty="0"/>
              <a:t> means that the instance is temporarily shut down, and that you’re going to use it later.  And I should call out this only applies to instances that are backed by an Amazon Elastic Block Store, or EBS, volume.  Think of it as your C drive on your regular computer.  It’s basically a virtual hard drive for your EC2 instance.  So if you stop your instance, that EBS volume, or virtual hard drive, remains so that it’s ready to go next time you start the instance.  All your data and everything will still be there.</a:t>
            </a:r>
          </a:p>
          <a:p>
            <a:endParaRPr lang="en-US" dirty="0"/>
          </a:p>
          <a:p>
            <a:r>
              <a:rPr lang="en-US" dirty="0"/>
              <a:t>If you </a:t>
            </a:r>
            <a:r>
              <a:rPr lang="en-US" b="1" dirty="0"/>
              <a:t>terminate</a:t>
            </a:r>
            <a:r>
              <a:rPr lang="en-US" dirty="0"/>
              <a:t> the instance, this is permanent.  The instance is shut down and the EBS volume is deleted.  In most cases, you’ll want to stick with the default here of Stop.</a:t>
            </a:r>
          </a:p>
          <a:p>
            <a:endParaRPr lang="en-US" b="0" dirty="0"/>
          </a:p>
          <a:p>
            <a:r>
              <a:rPr lang="en-US" b="0" dirty="0"/>
              <a:t>And then below that, </a:t>
            </a:r>
            <a:r>
              <a:rPr lang="en-US" b="1" dirty="0"/>
              <a:t>hibernate</a:t>
            </a:r>
            <a:r>
              <a:rPr lang="en-US" b="0" dirty="0"/>
              <a:t> behavior.  If you hibernate an instance, it takes whatever’s in memory, in the instance’s RAM, and saves it to the root volume of the instance.  So if you’re going to be storing a lot of things in memory for your workload, and you don’t want to lose it, like you would when shutting down, then you’d use hibernate.  You can ONLY enable hibernation at this point, and not after you launch, so think ahead and do that here if you need to.  And you DO also need an encrypted EBS volume if you’re going to use this option, so we’d need to back up to the storage option and say we want that root volume encrypted, which isn’t true by default.</a:t>
            </a:r>
          </a:p>
          <a:p>
            <a:endParaRPr lang="en-US" b="0" dirty="0"/>
          </a:p>
          <a:p>
            <a:r>
              <a:rPr lang="en-US" b="0" dirty="0"/>
              <a:t>If you have mission-critical instances, and you want to prevent them from being accidentally terminated or stopped, you can enable those here.  And then you won’t be able to terminate or stop them until you go back into the settings for the instance and turn off this protection.</a:t>
            </a:r>
          </a:p>
          <a:p>
            <a:endParaRPr lang="en-US" b="0" dirty="0"/>
          </a:p>
          <a:p>
            <a:r>
              <a:rPr lang="en-US" b="1" dirty="0"/>
              <a:t>Placement group and capacity reservation </a:t>
            </a:r>
            <a:r>
              <a:rPr lang="en-US" dirty="0"/>
              <a:t>have to do with how your instance is logically grouped within an availability zone, and the capacity you want to hold for it.  We’ll cover those in more detail a little later, so stay tuned for more there.</a:t>
            </a:r>
          </a:p>
          <a:p>
            <a:endParaRPr lang="en-US" dirty="0"/>
          </a:p>
          <a:p>
            <a:r>
              <a:rPr lang="en-US" dirty="0"/>
              <a:t>But for this demo, we’re going to go with defaults for the rest.  But I DO want to create a simple index.html page so we can navigate to it after the instance launches. </a:t>
            </a:r>
          </a:p>
          <a:p>
            <a:endParaRPr lang="en-US" dirty="0"/>
          </a:p>
          <a:p>
            <a:r>
              <a:rPr lang="en-US" dirty="0"/>
              <a:t>To do this, I’ll be using </a:t>
            </a:r>
            <a:r>
              <a:rPr lang="en-US" b="1" dirty="0"/>
              <a:t>user data</a:t>
            </a:r>
            <a:r>
              <a:rPr lang="en-US" dirty="0"/>
              <a:t>.  This is where you enter optional commands or scripts that you want to execute as the instance boots up.  This is sometimes called bootstrapping.</a:t>
            </a:r>
          </a:p>
          <a:p>
            <a:endParaRPr lang="en-US" dirty="0"/>
          </a:p>
          <a:p>
            <a:r>
              <a:rPr lang="en-US" b="1" dirty="0"/>
              <a:t>Enter:</a:t>
            </a:r>
          </a:p>
          <a:p>
            <a:pPr lvl="1"/>
            <a:r>
              <a:rPr lang="en-US" dirty="0"/>
              <a:t>#!/bin/bash</a:t>
            </a:r>
          </a:p>
          <a:p>
            <a:pPr lvl="1"/>
            <a:r>
              <a:rPr lang="en-US" dirty="0"/>
              <a:t># User data for new EC2 instances</a:t>
            </a:r>
          </a:p>
          <a:p>
            <a:pPr lvl="1"/>
            <a:r>
              <a:rPr lang="en-US" dirty="0"/>
              <a:t># install httpd (Linux 2 version)</a:t>
            </a:r>
          </a:p>
          <a:p>
            <a:pPr lvl="1"/>
            <a:r>
              <a:rPr lang="en-US" dirty="0"/>
              <a:t>yum update -y</a:t>
            </a:r>
          </a:p>
          <a:p>
            <a:pPr lvl="1"/>
            <a:r>
              <a:rPr lang="en-US" dirty="0"/>
              <a:t>yum install -y httpd</a:t>
            </a:r>
          </a:p>
          <a:p>
            <a:pPr lvl="1"/>
            <a:r>
              <a:rPr lang="en-US" dirty="0" err="1"/>
              <a:t>systemctl</a:t>
            </a:r>
            <a:r>
              <a:rPr lang="en-US" dirty="0"/>
              <a:t> start httpd</a:t>
            </a:r>
          </a:p>
          <a:p>
            <a:pPr lvl="1"/>
            <a:r>
              <a:rPr lang="en-US" dirty="0" err="1"/>
              <a:t>systemctl</a:t>
            </a:r>
            <a:r>
              <a:rPr lang="en-US" dirty="0"/>
              <a:t> enable httpd</a:t>
            </a:r>
          </a:p>
          <a:p>
            <a:pPr lvl="1"/>
            <a:r>
              <a:rPr lang="en-US" dirty="0"/>
              <a:t>echo "&lt;h1&gt;Hello World!  This is $(hostname -f)&lt;/h1&gt;" &gt; /var/www/html/index.html</a:t>
            </a:r>
          </a:p>
          <a:p>
            <a:endParaRPr lang="en-US" dirty="0"/>
          </a:p>
          <a:p>
            <a:r>
              <a:rPr lang="en-US" dirty="0"/>
              <a:t>And then </a:t>
            </a:r>
            <a:r>
              <a:rPr lang="en-US" b="1" dirty="0"/>
              <a:t>Launch instance</a:t>
            </a:r>
          </a:p>
          <a:p>
            <a:endParaRPr lang="en-US" dirty="0"/>
          </a:p>
          <a:p>
            <a:r>
              <a:rPr lang="en-US" dirty="0"/>
              <a:t>Go to EC2 </a:t>
            </a:r>
            <a:r>
              <a:rPr lang="en-US" dirty="0" err="1"/>
              <a:t>home</a:t>
            </a:r>
            <a:r>
              <a:rPr lang="en-US" dirty="0" err="1">
                <a:sym typeface="Wingdings" panose="05000000000000000000" pitchFamily="2" charset="2"/>
              </a:rPr>
              <a:t>Instances</a:t>
            </a:r>
            <a:r>
              <a:rPr lang="en-US" dirty="0">
                <a:sym typeface="Wingdings" panose="05000000000000000000" pitchFamily="2" charset="2"/>
              </a:rPr>
              <a:t>, view the status</a:t>
            </a:r>
          </a:p>
          <a:p>
            <a:r>
              <a:rPr lang="en-US" dirty="0">
                <a:sym typeface="Wingdings" panose="05000000000000000000" pitchFamily="2" charset="2"/>
              </a:rPr>
              <a:t>Click on it and </a:t>
            </a:r>
            <a:r>
              <a:rPr lang="en-US" b="1" dirty="0">
                <a:sym typeface="Wingdings" panose="05000000000000000000" pitchFamily="2" charset="2"/>
              </a:rPr>
              <a:t>show details below</a:t>
            </a:r>
          </a:p>
          <a:p>
            <a:endParaRPr lang="en-US" dirty="0"/>
          </a:p>
          <a:p>
            <a:r>
              <a:rPr lang="en-US" b="1" dirty="0"/>
              <a:t>Copy Public IPv4 address and launch in new tab </a:t>
            </a:r>
            <a:r>
              <a:rPr lang="en-US" b="0" dirty="0"/>
              <a:t>(don’t use “open address” – this defaults to HTTPS, which we don’t have set up yet, and it won’t work)</a:t>
            </a:r>
          </a:p>
          <a:p>
            <a:endParaRPr lang="en-US" b="0" dirty="0"/>
          </a:p>
          <a:p>
            <a:r>
              <a:rPr lang="en-US" b="0" dirty="0"/>
              <a:t>Now, if you ever need to retrieve details about how a Linux-based instance was launched, there’s a curl command for that…</a:t>
            </a:r>
            <a:r>
              <a:rPr lang="en-US" b="1" dirty="0"/>
              <a:t>(next slide) </a:t>
            </a:r>
          </a:p>
          <a:p>
            <a:endParaRPr lang="en-US" b="0" dirty="0"/>
          </a:p>
          <a:p>
            <a:r>
              <a:rPr lang="en-US" b="1" dirty="0"/>
              <a:t>Resume demo</a:t>
            </a:r>
          </a:p>
          <a:p>
            <a:endParaRPr lang="en-US" dirty="0"/>
          </a:p>
          <a:p>
            <a:r>
              <a:rPr lang="en-US" dirty="0"/>
              <a:t>Log into the machine using EC2 Instance Connect and issue: </a:t>
            </a:r>
            <a:r>
              <a:rPr lang="en-US" sz="1200" dirty="0">
                <a:solidFill>
                  <a:srgbClr val="FF9900"/>
                </a:solidFill>
                <a:latin typeface="+mj-lt"/>
                <a:ea typeface="PS TT Commons" charset="0"/>
                <a:cs typeface="Courier New" panose="02070309020205020404" pitchFamily="49" charset="0"/>
              </a:rPr>
              <a:t>curl http://169.254.169.254/latest/meta-data.  This will give you all categories of metadata available.</a:t>
            </a:r>
          </a:p>
          <a:p>
            <a:endPar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r>
              <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rPr>
              <a:t>Then we just need to append one of those onto the end of the curl command, preceded by a slash.</a:t>
            </a:r>
          </a:p>
          <a:p>
            <a:endPar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r>
              <a:rPr lang="en-US" sz="1200" dirty="0">
                <a:solidFill>
                  <a:srgbClr val="FF9900"/>
                </a:solidFill>
                <a:latin typeface="+mj-lt"/>
                <a:ea typeface="PS TT Commons" charset="0"/>
                <a:cs typeface="Courier New" panose="02070309020205020404" pitchFamily="49" charset="0"/>
              </a:rPr>
              <a:t>curl http://169.254.169.254/latest/meta-data</a:t>
            </a:r>
            <a:r>
              <a:rPr lang="en-US" sz="1200" b="1" dirty="0">
                <a:solidFill>
                  <a:srgbClr val="FF9900"/>
                </a:solidFill>
                <a:latin typeface="+mj-lt"/>
                <a:ea typeface="PS TT Commons" charset="0"/>
                <a:cs typeface="Courier New" panose="02070309020205020404" pitchFamily="49" charset="0"/>
              </a:rPr>
              <a:t>/instance-type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9900"/>
                </a:solidFill>
                <a:latin typeface="+mj-lt"/>
                <a:ea typeface="PS TT Commons" charset="0"/>
                <a:cs typeface="Courier New" panose="02070309020205020404" pitchFamily="49" charset="0"/>
              </a:rPr>
              <a:t>curl http://169.254.169.254/latest/meta-data</a:t>
            </a:r>
            <a:r>
              <a:rPr lang="en-US" sz="1200" b="1" dirty="0">
                <a:solidFill>
                  <a:srgbClr val="FF9900"/>
                </a:solidFill>
                <a:latin typeface="+mj-lt"/>
                <a:ea typeface="PS TT Commons" charset="0"/>
                <a:cs typeface="Courier New" panose="02070309020205020404" pitchFamily="49" charset="0"/>
              </a:rPr>
              <a:t>/ami-id</a:t>
            </a:r>
          </a:p>
          <a:p>
            <a:endParaRPr kumimoji="0" lang="en-US" sz="1200" b="1"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r>
              <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rPr>
              <a:t>So lots of good information available here.</a:t>
            </a:r>
          </a:p>
          <a:p>
            <a:endParaRPr kumimoji="0" lang="en-US" sz="1200" b="1"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endParaRPr kumimoji="0" lang="en-US" sz="1200" b="1"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endPar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135095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ways you can run either ECS or </a:t>
            </a:r>
            <a:r>
              <a:rPr lang="en-US" dirty="0" err="1"/>
              <a:t>EKS</a:t>
            </a:r>
            <a:r>
              <a:rPr lang="en-US" dirty="0"/>
              <a:t>.  You can run them with EC2 instances—here you have to provision and maintain the EC2 instances that the containers run on.  And then ECS starts and stops the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with </a:t>
            </a:r>
            <a:r>
              <a:rPr lang="en-US" dirty="0" err="1"/>
              <a:t>Fargate</a:t>
            </a:r>
            <a:r>
              <a:rPr lang="en-US" dirty="0"/>
              <a:t>, which is another service.  This is a serverless solution where AWS handles the underlying infrastructure.  You just choose the CPU and memory you need, and then provisioning the instances and maintaining them, that’s all taken care of for you behind the scenes.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547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we have the Elastic Container Registry or ECR.  This is essentially where you store your Docker images.  Remember that images are like templates or blueprints that containers are built on.  So you create the image, store it in ECR, and then the Elastic Container Service or Elastic Kubernetes Service pulls the images from the repository and builds containers from them.</a:t>
            </a:r>
          </a:p>
          <a:p>
            <a:endParaRPr lang="en-US" dirty="0"/>
          </a:p>
          <a:p>
            <a:r>
              <a:rPr lang="en-US" dirty="0"/>
              <a:t>So something like this.  You have images stored in the Elastic Container Registry (</a:t>
            </a:r>
            <a:r>
              <a:rPr lang="en-US" b="1" dirty="0"/>
              <a:t>click</a:t>
            </a:r>
            <a:r>
              <a:rPr lang="en-US" dirty="0"/>
              <a:t>).  Maybe you have an image for Node or Java or any number of other languages or platforms.  Then (</a:t>
            </a:r>
            <a:r>
              <a:rPr lang="en-US" b="1" dirty="0"/>
              <a:t>click</a:t>
            </a:r>
            <a:r>
              <a:rPr lang="en-US" dirty="0"/>
              <a:t>) the Elastic Container Service—or </a:t>
            </a:r>
            <a:r>
              <a:rPr lang="en-US" dirty="0" err="1"/>
              <a:t>Fargate</a:t>
            </a:r>
            <a:r>
              <a:rPr lang="en-US" dirty="0"/>
              <a:t> or </a:t>
            </a:r>
            <a:r>
              <a:rPr lang="en-US" dirty="0" err="1"/>
              <a:t>EKS</a:t>
            </a:r>
            <a:r>
              <a:rPr lang="en-US" dirty="0"/>
              <a:t>—when it needs to build a container, it grabs the image from ECR and creates a container from it.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886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m4-25 </a:t>
            </a:r>
            <a:r>
              <a:rPr lang="en-US" sz="1200" b="1" dirty="0"/>
              <a:t>= “Elastic Container Service (ECS) Terminology and Concepts</a:t>
            </a:r>
            <a:r>
              <a:rPr lang="en-US" b="1" dirty="0"/>
              <a:t>”</a:t>
            </a:r>
          </a:p>
          <a:p>
            <a:endParaRPr lang="en-US" dirty="0"/>
          </a:p>
          <a:p>
            <a:r>
              <a:rPr lang="en-US" dirty="0"/>
              <a:t>We’re going to get into a demo for the Elastic Container Service here shortly, but before we do, I want to go through some terminology and concepts.  These can sometimes be confusing, so I just want to make sure we’re on the same page.</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62</a:t>
            </a:fld>
            <a:endParaRPr lang="en-US"/>
          </a:p>
        </p:txBody>
      </p:sp>
    </p:spTree>
    <p:extLst>
      <p:ext uri="{BB962C8B-B14F-4D97-AF65-F5344CB8AC3E}">
        <p14:creationId xmlns:p14="http://schemas.microsoft.com/office/powerpoint/2010/main" val="3806498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start with the ECS Cluster.  This is a logical grouping of tasks or services that run on infrastructure registered to your cluster.  And that </a:t>
            </a:r>
            <a:r>
              <a:rPr lang="en-US" b="1" dirty="0"/>
              <a:t>infrastructure</a:t>
            </a:r>
            <a:r>
              <a:rPr lang="en-US" b="0" dirty="0"/>
              <a:t> (</a:t>
            </a:r>
            <a:r>
              <a:rPr lang="en-US" b="1" dirty="0"/>
              <a:t>click</a:t>
            </a:r>
            <a:r>
              <a:rPr lang="en-US" b="0" dirty="0"/>
              <a:t>) on AWS, of course, will be EC2 instances.  And the way they get (</a:t>
            </a:r>
            <a:r>
              <a:rPr lang="en-US" b="1" dirty="0"/>
              <a:t>click</a:t>
            </a:r>
            <a:r>
              <a:rPr lang="en-US" b="0" dirty="0"/>
              <a:t>) registered to your cluster is with the ECS agent running on Docker.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645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Okay, so hopefully that makes sense so far.  Now, how does the infrastructure—these EC2 instances—get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Well, there are three different ways, and or launch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1504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EC2: You register and manage the EC2 instances yourself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Fargate</a:t>
            </a:r>
            <a:r>
              <a:rPr lang="en-US" dirty="0"/>
              <a:t>: Serverless; magically handled for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  For on-premises server that you register and manage remotely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really only concerned about the first two, and </a:t>
            </a:r>
            <a:r>
              <a:rPr lang="en-US" dirty="0" err="1"/>
              <a:t>Fargate</a:t>
            </a:r>
            <a:r>
              <a:rPr lang="en-US" dirty="0"/>
              <a:t> will definitely be the easy way to go, where you don’t have to worry about any of the underlying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873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should mention, you can also use a combination of these launch types, so maybe you manage some yourself and have </a:t>
            </a:r>
            <a:r>
              <a:rPr lang="en-US" dirty="0" err="1"/>
              <a:t>Fargate</a:t>
            </a:r>
            <a:r>
              <a:rPr lang="en-US" dirty="0"/>
              <a:t> manage the 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6441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we have our cluster, and we know that inside of that cluster will be EC2 instances.  But wait!  In ECS land, we actually need to change the names of those, just to make things a little more confusing.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425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actually called Container Instances, not EC2 instances.  Even though they really are EC2 instances.  So I’ll leave that there and just cross it out so it’s a little more clear.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have a cluster, which right now has container instances 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3978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are these tasks or services we mentioned up here in green?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82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see a question on the exam related to this one, so I wanted to include it here.  Once you’re logged into the instance, you’ll want to say </a:t>
            </a:r>
            <a:r>
              <a:rPr lang="en-US" sz="1200" dirty="0">
                <a:solidFill>
                  <a:srgbClr val="FF9900"/>
                </a:solidFill>
                <a:latin typeface="+mj-lt"/>
                <a:ea typeface="PS TT Commons" charset="0"/>
                <a:cs typeface="Courier New" panose="02070309020205020404" pitchFamily="49" charset="0"/>
              </a:rPr>
              <a:t>curl—then the link-local address, which will be http://169.254.169.254--then latest/meta-data, then there are various commands you can issue to get more details.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rPr>
              <a:t>And the way I remember the order is that the smaller number—169—comes first, and then the 254.  And then repeat.  Let’s go take a look at that in the demo.  </a:t>
            </a:r>
            <a:r>
              <a:rPr kumimoji="0" lang="en-US" sz="1200" b="1" i="0" u="none" strike="noStrike" kern="1200" cap="none" spc="0" normalizeH="0" baseline="0" noProof="0" dirty="0">
                <a:ln>
                  <a:noFill/>
                </a:ln>
                <a:solidFill>
                  <a:srgbClr val="FF9900"/>
                </a:solidFill>
                <a:effectLst/>
                <a:uLnTx/>
                <a:uFillTx/>
                <a:latin typeface="+mj-lt"/>
                <a:ea typeface="PS TT Commons" charset="0"/>
                <a:cs typeface="Courier New" panose="02070309020205020404" pitchFamily="49" charset="0"/>
              </a:rPr>
              <a:t>(back to demo)</a:t>
            </a:r>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24500133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task is a </a:t>
            </a:r>
            <a:r>
              <a:rPr lang="en-US" dirty="0">
                <a:solidFill>
                  <a:srgbClr val="E5E5E5">
                    <a:lumMod val="10000"/>
                  </a:srgbClr>
                </a:solidFill>
                <a:latin typeface="+mj-lt"/>
                <a:ea typeface="PS TT Commons" charset="0"/>
                <a:cs typeface="PS TT Commons" charset="0"/>
              </a:rPr>
              <a:t>running container (e.g., NGINX), whose settings are defined in a Task Definition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190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think of a task definition as a blueprint for an application.  This is an example for a single container running the NGINX web server and using a </a:t>
            </a:r>
            <a:r>
              <a:rPr lang="en-US" dirty="0" err="1"/>
              <a:t>Fargate</a:t>
            </a:r>
            <a:r>
              <a:rPr lang="en-US" dirty="0"/>
              <a:t> launch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 task definition can also define more than one container.  So it’s not necessarily a 1:1 mapping of one task definition is used to build one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564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 task is basically an instance of that definition.  Not INSTANCE as in an EC2 instance, but an instantiation of the task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28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lastly, a Service defines </a:t>
            </a:r>
            <a:r>
              <a:rPr lang="en-US" dirty="0">
                <a:solidFill>
                  <a:srgbClr val="E5E5E5">
                    <a:lumMod val="10000"/>
                  </a:srgbClr>
                </a:solidFill>
                <a:latin typeface="+mj-lt"/>
              </a:rPr>
              <a:t>lo</a:t>
            </a:r>
            <a:r>
              <a:rPr lang="en-US" dirty="0">
                <a:solidFill>
                  <a:srgbClr val="E5E5E5">
                    <a:lumMod val="10000"/>
                  </a:srgbClr>
                </a:solidFill>
                <a:latin typeface="+mj-lt"/>
                <a:ea typeface="PS TT Commons" charset="0"/>
                <a:cs typeface="PS TT Commons" charset="0"/>
              </a:rPr>
              <a:t>ng-running tasks with the same task definition. This can be 1 running container or multiple running containers all using the same Task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903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we were to do a visual for all of these things together, we’d have something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this diagram, I’m only showing one task per instance, but it could be many.  And a task can have 1 to many containers in it.  The ECS task scheduler is responsible for placing tasks within your cluster, and there are different scheduling options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hopefully that helps with the terminology and concepts.  Feel free to come back and reference these.  I know it took me a while to figure this all out when I was first learning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956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m4-26 </a:t>
            </a:r>
            <a:r>
              <a:rPr lang="en-US" sz="1200" b="1" dirty="0"/>
              <a:t>= “DEMO: Creating an ECS Cluster</a:t>
            </a:r>
            <a:r>
              <a:rPr lang="en-US" b="1"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Navigate to ECS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top left nav, make sure you’ve enabled the New ECS Experience.  If you don’t have that option, that means you’re already in the new experience.  And I personally think the new UI makes it easier to understand how the cluster is set up and what the different options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Create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Name</a:t>
            </a:r>
            <a:r>
              <a:rPr lang="en-US" dirty="0"/>
              <a:t>: my-first-cluster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Networking</a:t>
            </a:r>
            <a:r>
              <a:rPr lang="en-US" dirty="0"/>
              <a:t>: leave all the defaults.  For high availability, it’s recommended that you select three subnets.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for infrastructure, here’s where we answer the question—how is this infrastructure going to be built.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back to this slide (</a:t>
            </a:r>
            <a:r>
              <a:rPr lang="en-US" b="1" dirty="0"/>
              <a:t>next slide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354454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remember there were three different launch types, and you can use one or some combination of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Back to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0822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m4-27 </a:t>
            </a:r>
            <a:r>
              <a:rPr lang="en-US" sz="1200" b="1" dirty="0"/>
              <a:t>= “DEMO: Creating an ECS Service</a:t>
            </a:r>
            <a:r>
              <a:rPr lang="en-US" b="1"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have an EC2 cluster set up, we need to create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751691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 going to simplify things here to start, and then we’ll gradually build on this.  But to start, we have our cluster, which we built previously.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5E5E5">
                    <a:lumMod val="10000"/>
                  </a:srgbClr>
                </a:solidFill>
                <a:latin typeface="+mj-lt"/>
                <a:ea typeface="PS TT Commons" charset="0"/>
                <a:cs typeface="PS TT Commons" charset="0"/>
              </a:rPr>
              <a:t>For infrastructure (</a:t>
            </a:r>
            <a:r>
              <a:rPr lang="en-US" b="1" dirty="0">
                <a:solidFill>
                  <a:srgbClr val="E5E5E5">
                    <a:lumMod val="10000"/>
                  </a:srgbClr>
                </a:solidFill>
                <a:latin typeface="+mj-lt"/>
                <a:ea typeface="PS TT Commons" charset="0"/>
                <a:cs typeface="PS TT Commons" charset="0"/>
              </a:rPr>
              <a:t>click</a:t>
            </a:r>
            <a:r>
              <a:rPr lang="en-US" dirty="0">
                <a:solidFill>
                  <a:srgbClr val="E5E5E5">
                    <a:lumMod val="10000"/>
                  </a:srgbClr>
                </a:solidFill>
                <a:latin typeface="+mj-lt"/>
                <a:ea typeface="PS TT Commons" charset="0"/>
                <a:cs typeface="PS TT Commons" charset="0"/>
              </a:rPr>
              <a:t>) in that cluster, we’re using </a:t>
            </a:r>
            <a:r>
              <a:rPr lang="en-US" dirty="0" err="1">
                <a:solidFill>
                  <a:srgbClr val="E5E5E5">
                    <a:lumMod val="10000"/>
                  </a:srgbClr>
                </a:solidFill>
                <a:latin typeface="+mj-lt"/>
                <a:ea typeface="PS TT Commons" charset="0"/>
                <a:cs typeface="PS TT Commons" charset="0"/>
              </a:rPr>
              <a:t>Fargate</a:t>
            </a:r>
            <a:r>
              <a:rPr lang="en-US" dirty="0">
                <a:solidFill>
                  <a:srgbClr val="E5E5E5">
                    <a:lumMod val="10000"/>
                  </a:srgbClr>
                </a:solidFill>
                <a:latin typeface="+mj-lt"/>
                <a:ea typeface="PS TT Commons" charset="0"/>
                <a:cs typeface="PS TT Commons" charset="0"/>
              </a:rPr>
              <a:t>, so the spinning up of EC2 instances, or container instances, is going to be handled for 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5E5E5">
                    <a:lumMod val="10000"/>
                  </a:srgbClr>
                </a:solidFill>
                <a:latin typeface="+mj-lt"/>
                <a:ea typeface="PS TT Commons" charset="0"/>
                <a:cs typeface="PS TT Commons" charset="0"/>
              </a:rPr>
              <a:t>And then how we want this to work (</a:t>
            </a:r>
            <a:r>
              <a:rPr lang="en-US" b="1" dirty="0">
                <a:solidFill>
                  <a:srgbClr val="E5E5E5">
                    <a:lumMod val="10000"/>
                  </a:srgbClr>
                </a:solidFill>
                <a:latin typeface="+mj-lt"/>
                <a:ea typeface="PS TT Commons" charset="0"/>
                <a:cs typeface="PS TT Commons" charset="0"/>
              </a:rPr>
              <a:t>click</a:t>
            </a:r>
            <a:r>
              <a:rPr lang="en-US" dirty="0">
                <a:solidFill>
                  <a:srgbClr val="E5E5E5">
                    <a:lumMod val="10000"/>
                  </a:srgbClr>
                </a:solidFill>
                <a:latin typeface="+mj-lt"/>
                <a:ea typeface="PS TT Commons" charset="0"/>
                <a:cs typeface="PS TT Commons" charset="0"/>
              </a:rPr>
              <a:t>) is we’re going to use an NGINX container from the Amazon ECR (Elastic Container Registry) public gallery.  NGINX will basically give us a web server, so we’ll be able to launch a simple web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5E5E5">
                    <a:lumMod val="10000"/>
                  </a:srgbClr>
                </a:solidFill>
                <a:latin typeface="+mj-lt"/>
                <a:ea typeface="PS TT Commons" charset="0"/>
                <a:cs typeface="PS TT Commons" charset="0"/>
              </a:rPr>
              <a:t>The service (</a:t>
            </a:r>
            <a:r>
              <a:rPr lang="en-US" b="1" dirty="0">
                <a:solidFill>
                  <a:srgbClr val="E5E5E5">
                    <a:lumMod val="10000"/>
                  </a:srgbClr>
                </a:solidFill>
                <a:latin typeface="+mj-lt"/>
                <a:ea typeface="PS TT Commons" charset="0"/>
                <a:cs typeface="PS TT Commons" charset="0"/>
              </a:rPr>
              <a:t>click</a:t>
            </a:r>
            <a:r>
              <a:rPr lang="en-US" dirty="0">
                <a:solidFill>
                  <a:srgbClr val="E5E5E5">
                    <a:lumMod val="10000"/>
                  </a:srgbClr>
                </a:solidFill>
                <a:latin typeface="+mj-lt"/>
                <a:ea typeface="PS TT Commons" charset="0"/>
                <a:cs typeface="PS TT Commons" charset="0"/>
              </a:rPr>
              <a:t>) we create is going to grab that container and then run it as a task.  And then an end user (</a:t>
            </a:r>
            <a:r>
              <a:rPr lang="en-US" b="1" dirty="0">
                <a:solidFill>
                  <a:srgbClr val="E5E5E5">
                    <a:lumMod val="10000"/>
                  </a:srgbClr>
                </a:solidFill>
                <a:latin typeface="+mj-lt"/>
                <a:ea typeface="PS TT Commons" charset="0"/>
                <a:cs typeface="PS TT Commons" charset="0"/>
              </a:rPr>
              <a:t>click</a:t>
            </a:r>
            <a:r>
              <a:rPr lang="en-US" dirty="0">
                <a:solidFill>
                  <a:srgbClr val="E5E5E5">
                    <a:lumMod val="10000"/>
                  </a:srgbClr>
                </a:solidFill>
                <a:latin typeface="+mj-lt"/>
                <a:ea typeface="PS TT Commons" charset="0"/>
                <a:cs typeface="PS TT Commons" charset="0"/>
              </a:rPr>
              <a:t>) can hit the public IP of the container in that task and see the web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5E5E5">
                    <a:lumMod val="10000"/>
                  </a:srgbClr>
                </a:solidFill>
                <a:latin typeface="+mj-lt"/>
                <a:ea typeface="PS TT Commons" charset="0"/>
                <a:cs typeface="PS TT Commons" charset="0"/>
              </a:rPr>
              <a:t>Okay, so a lot of moving parts!  Where to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4517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back up to a slide that we saw earlier in the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remember that a service consists of tasks that use the same task definition.  And tasks are BUILT FROM that task definition.  So that’s actually where we need to start, is on the task definition.  We can’t just directly go and create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E5E5E5">
                  <a:lumMod val="10000"/>
                </a:srgbClr>
              </a:solidFill>
              <a:latin typeface="+mj-lt"/>
              <a:ea typeface="PS TT Commons" charset="0"/>
              <a:cs typeface="PS TT Commons"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142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m4-04 = “</a:t>
            </a:r>
            <a:r>
              <a:rPr lang="en-US" sz="1200" b="1" dirty="0"/>
              <a:t>Amazon Machine Image (</a:t>
            </a:r>
            <a:r>
              <a:rPr lang="en-US" sz="1200" b="1" dirty="0" err="1"/>
              <a:t>AMIs</a:t>
            </a:r>
            <a:r>
              <a:rPr lang="en-US" sz="1200" b="1" dirty="0"/>
              <a:t>) Overview</a:t>
            </a:r>
            <a:r>
              <a:rPr lang="en-US" b="1" dirty="0"/>
              <a:t>”</a:t>
            </a:r>
          </a:p>
          <a:p>
            <a:endParaRPr lang="en-US" dirty="0"/>
          </a:p>
          <a:p>
            <a:r>
              <a:rPr lang="en-US" dirty="0"/>
              <a:t>When we created our EC2 instance, we saw the Amazon Machine Image, or AMI.  Let’s get into a little more detail about what that is, and then we’ll go create our own.</a:t>
            </a:r>
          </a:p>
          <a:p>
            <a:endParaRPr lang="en-US" dirty="0"/>
          </a:p>
          <a:p>
            <a:r>
              <a:rPr lang="en-US" dirty="0"/>
              <a:t>An AMI is basically </a:t>
            </a:r>
          </a:p>
          <a:p>
            <a:r>
              <a:rPr lang="en-US" dirty="0"/>
              <a:t>…pre-configured virtual machine that—like we just saw—that has:</a:t>
            </a:r>
          </a:p>
          <a:p>
            <a:r>
              <a:rPr lang="en-US" dirty="0"/>
              <a:t>an operating system</a:t>
            </a:r>
          </a:p>
          <a:p>
            <a:r>
              <a:rPr lang="en-US" dirty="0"/>
              <a:t>and other preinstalled software—like maybe it’s a web server, or if you’re doing something with Deep Learning, it’s frameworks like TensorFlow or </a:t>
            </a:r>
            <a:r>
              <a:rPr lang="en-US" dirty="0" err="1"/>
              <a:t>PyTorch</a:t>
            </a:r>
            <a:r>
              <a:rPr lang="en-US" dirty="0"/>
              <a:t>, that kind of thing.</a:t>
            </a:r>
          </a:p>
          <a:p>
            <a:endParaRPr lang="en-US" dirty="0"/>
          </a:p>
          <a:p>
            <a:r>
              <a:rPr lang="en-US" dirty="0"/>
              <a:t>And </a:t>
            </a:r>
            <a:r>
              <a:rPr lang="en-US" dirty="0" err="1"/>
              <a:t>AMIs</a:t>
            </a:r>
            <a:r>
              <a:rPr lang="en-US" dirty="0"/>
              <a:t> give you a repeatable way to spin up machines that are always going to be the same—same software installed and so on.  And it can also shorten your launch time, vs. starting with a base machine and then manually having to install things or run scripts after that.</a:t>
            </a:r>
          </a:p>
          <a:p>
            <a:endParaRPr lang="en-US" dirty="0"/>
          </a:p>
          <a:p>
            <a:r>
              <a:rPr lang="en-US" dirty="0"/>
              <a:t>There are tons of </a:t>
            </a:r>
            <a:r>
              <a:rPr lang="en-US" dirty="0" err="1"/>
              <a:t>AMIs</a:t>
            </a:r>
            <a:r>
              <a:rPr lang="en-US" dirty="0"/>
              <a:t> available, coming from </a:t>
            </a:r>
            <a:r>
              <a:rPr lang="en-US" dirty="0" err="1"/>
              <a:t>from</a:t>
            </a:r>
            <a:r>
              <a:rPr lang="en-US" dirty="0"/>
              <a:t>:</a:t>
            </a:r>
          </a:p>
          <a:p>
            <a:r>
              <a:rPr lang="en-US" dirty="0"/>
              <a:t>Amazon</a:t>
            </a:r>
          </a:p>
          <a:p>
            <a:r>
              <a:rPr lang="en-US" dirty="0"/>
              <a:t>Marketplace</a:t>
            </a:r>
          </a:p>
          <a:p>
            <a:r>
              <a:rPr lang="en-US" dirty="0"/>
              <a:t>Or you can even create your own. </a:t>
            </a:r>
          </a:p>
          <a:p>
            <a:endParaRPr lang="en-US" dirty="0"/>
          </a:p>
          <a:p>
            <a:r>
              <a:rPr lang="en-US" dirty="0"/>
              <a:t>Maybe you have a certain configuration for your development machines—certain applications, tools, configuration and so on.  And say you have 20 developers on your team.  It would be nice if they could all use exactly the same configuration rather than depending on everyone to build their own from scratch every time they need one.</a:t>
            </a:r>
          </a:p>
          <a:p>
            <a:endParaRPr lang="en-US" dirty="0"/>
          </a:p>
          <a:p>
            <a:r>
              <a:rPr lang="en-US" dirty="0"/>
              <a:t>So let’s go see how you could create your own.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2129785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we said that we want the user to be able to hit the public IP address of the container.  And that means we need a security group at the Service level that allows inbound traffic on Port 80, which is the default NGINX 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go see how to do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797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m4-28 = “Important Points to Remember”</a:t>
            </a:r>
          </a:p>
          <a:p>
            <a:endParaRPr lang="en-US" dirty="0"/>
          </a:p>
          <a:p>
            <a:r>
              <a:rPr lang="en-US" dirty="0"/>
              <a:t>We’ve covered A LOT of things in this module, and you’ll need to remember a lot of things for the exam.  So I’ve pulled out the important points here that you can use for your studies as sort of a cheat sheet.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537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28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m4-05 = “</a:t>
            </a:r>
            <a:r>
              <a:rPr lang="en-US" sz="1200" b="1" dirty="0"/>
              <a:t>DEMO: Creating an Amazon Machine Image (AMI)</a:t>
            </a:r>
            <a:r>
              <a:rPr lang="en-US" b="1" dirty="0"/>
              <a:t>”</a:t>
            </a:r>
          </a:p>
          <a:p>
            <a:endParaRPr lang="en-US" dirty="0"/>
          </a:p>
          <a:p>
            <a:r>
              <a:rPr lang="en-US" dirty="0"/>
              <a:t>In the EC2 console, on the left nav, </a:t>
            </a:r>
            <a:r>
              <a:rPr lang="en-US" b="1" dirty="0"/>
              <a:t>go to </a:t>
            </a:r>
            <a:r>
              <a:rPr lang="en-US" b="1" dirty="0" err="1"/>
              <a:t>AMIs</a:t>
            </a:r>
            <a:r>
              <a:rPr lang="en-US" dirty="0"/>
              <a:t>.  You’ll see that I don’t have any at the moment.  But I do want to call out this handy message here in the middle that says we don’t have any images in this </a:t>
            </a:r>
            <a:r>
              <a:rPr lang="en-US" b="1" dirty="0"/>
              <a:t>REGION</a:t>
            </a:r>
            <a:r>
              <a:rPr lang="en-US" dirty="0"/>
              <a:t>.  When you go to choose an AMI, it’ll be region-specific.  You CAN copy </a:t>
            </a:r>
            <a:r>
              <a:rPr lang="en-US" dirty="0" err="1"/>
              <a:t>AMIs</a:t>
            </a:r>
            <a:r>
              <a:rPr lang="en-US" dirty="0"/>
              <a:t> to other regions, but the ones we’re looking at here are in my current region (</a:t>
            </a:r>
            <a:r>
              <a:rPr lang="en-US" b="1" dirty="0"/>
              <a:t>selected on the top right</a:t>
            </a:r>
            <a:r>
              <a:rPr lang="en-US" dirty="0"/>
              <a:t>).</a:t>
            </a:r>
          </a:p>
          <a:p>
            <a:endParaRPr lang="en-US" dirty="0"/>
          </a:p>
          <a:p>
            <a:r>
              <a:rPr lang="en-US" dirty="0"/>
              <a:t>There are a couple ways you can create a new AMI.  Image Builder (</a:t>
            </a:r>
            <a:r>
              <a:rPr lang="en-US" b="1" dirty="0"/>
              <a:t>click on top</a:t>
            </a:r>
            <a:r>
              <a:rPr lang="en-US" dirty="0"/>
              <a:t>) is a fully managed service that lets you create your AMI without having to write any scripts.  There’s a pipeline, or essentially a framework, and you input what are called image recipes into that that define the changes you want to make to a base image.  For the exam, you should know that this service exists, and it’s what you can use to create </a:t>
            </a:r>
            <a:r>
              <a:rPr lang="en-US" dirty="0" err="1"/>
              <a:t>AMIs</a:t>
            </a:r>
            <a:r>
              <a:rPr lang="en-US" dirty="0"/>
              <a:t>, but for this demo, we’re actually going to show you an even simpler way, and that’s by taking an existing instance and creating an AMI from it.</a:t>
            </a:r>
          </a:p>
          <a:p>
            <a:endParaRPr lang="en-US" dirty="0"/>
          </a:p>
          <a:p>
            <a:r>
              <a:rPr lang="en-US" dirty="0"/>
              <a:t>Let’s say you’re on a team that always uses Linux machines with the Apache web server installed.  And maybe some other configuration and tools installed.  And you don’t want to always set those up from scratch.  So let’s create one as an AMI so we can just use that as a template for future machines.</a:t>
            </a:r>
          </a:p>
          <a:p>
            <a:endParaRPr lang="en-US" dirty="0"/>
          </a:p>
          <a:p>
            <a:r>
              <a:rPr lang="en-US" b="1" dirty="0"/>
              <a:t>Create EC2 instance (my-web-server-template), Linux t2.micro, all defaults.</a:t>
            </a:r>
          </a:p>
          <a:p>
            <a:endParaRPr lang="en-US" dirty="0"/>
          </a:p>
          <a:p>
            <a:r>
              <a:rPr lang="en-US" dirty="0"/>
              <a:t>For </a:t>
            </a:r>
            <a:r>
              <a:rPr lang="en-US" b="1" dirty="0"/>
              <a:t>user data</a:t>
            </a:r>
            <a:r>
              <a:rPr lang="en-US" dirty="0"/>
              <a:t>, we want to install the Apache web server:</a:t>
            </a:r>
          </a:p>
          <a:p>
            <a:pPr lvl="1"/>
            <a:r>
              <a:rPr lang="en-US" dirty="0"/>
              <a:t>#!/bin/bash</a:t>
            </a:r>
          </a:p>
          <a:p>
            <a:pPr lvl="1"/>
            <a:r>
              <a:rPr lang="en-US" dirty="0"/>
              <a:t># User data for new EC2 instances</a:t>
            </a:r>
          </a:p>
          <a:p>
            <a:pPr lvl="1"/>
            <a:r>
              <a:rPr lang="en-US" dirty="0"/>
              <a:t># install httpd (Linux 2 version)</a:t>
            </a:r>
          </a:p>
          <a:p>
            <a:pPr lvl="1"/>
            <a:r>
              <a:rPr lang="en-US" dirty="0"/>
              <a:t>yum update -y</a:t>
            </a:r>
          </a:p>
          <a:p>
            <a:pPr lvl="1"/>
            <a:r>
              <a:rPr lang="en-US" dirty="0"/>
              <a:t>yum install -y httpd</a:t>
            </a:r>
          </a:p>
          <a:p>
            <a:pPr lvl="1"/>
            <a:r>
              <a:rPr lang="en-US" dirty="0" err="1"/>
              <a:t>systemctl</a:t>
            </a:r>
            <a:r>
              <a:rPr lang="en-US" dirty="0"/>
              <a:t> start httpd</a:t>
            </a:r>
          </a:p>
          <a:p>
            <a:pPr lvl="1"/>
            <a:r>
              <a:rPr lang="en-US" dirty="0" err="1"/>
              <a:t>systemctl</a:t>
            </a:r>
            <a:r>
              <a:rPr lang="en-US" dirty="0"/>
              <a:t> enable httpd</a:t>
            </a:r>
          </a:p>
          <a:p>
            <a:endParaRPr lang="en-US" dirty="0"/>
          </a:p>
          <a:p>
            <a:r>
              <a:rPr lang="en-US" b="1" dirty="0"/>
              <a:t>Launch</a:t>
            </a:r>
          </a:p>
          <a:p>
            <a:endParaRPr lang="en-US" dirty="0"/>
          </a:p>
          <a:p>
            <a:r>
              <a:rPr lang="en-US" b="1" dirty="0"/>
              <a:t>View all instances, select</a:t>
            </a:r>
          </a:p>
          <a:p>
            <a:r>
              <a:rPr lang="en-US" b="1" dirty="0" err="1"/>
              <a:t>Actions</a:t>
            </a:r>
            <a:r>
              <a:rPr lang="en-US" b="1" dirty="0" err="1">
                <a:sym typeface="Wingdings" panose="05000000000000000000" pitchFamily="2" charset="2"/>
              </a:rPr>
              <a:t>Images</a:t>
            </a:r>
            <a:r>
              <a:rPr lang="en-US" b="1" dirty="0">
                <a:sym typeface="Wingdings" panose="05000000000000000000" pitchFamily="2" charset="2"/>
              </a:rPr>
              <a:t> and </a:t>
            </a:r>
            <a:r>
              <a:rPr lang="en-US" b="1" dirty="0" err="1">
                <a:sym typeface="Wingdings" panose="05000000000000000000" pitchFamily="2" charset="2"/>
              </a:rPr>
              <a:t>templatesCreate</a:t>
            </a:r>
            <a:r>
              <a:rPr lang="en-US" b="1" dirty="0">
                <a:sym typeface="Wingdings" panose="05000000000000000000" pitchFamily="2" charset="2"/>
              </a:rPr>
              <a:t> image</a:t>
            </a:r>
            <a:endParaRPr lang="en-US" b="1" dirty="0"/>
          </a:p>
          <a:p>
            <a:endParaRPr lang="en-US" dirty="0"/>
          </a:p>
          <a:p>
            <a:r>
              <a:rPr lang="en-US" b="1" dirty="0"/>
              <a:t>Name</a:t>
            </a:r>
            <a:r>
              <a:rPr lang="en-US" dirty="0"/>
              <a:t>: dev-web-server</a:t>
            </a:r>
          </a:p>
          <a:p>
            <a:r>
              <a:rPr lang="en-US" b="1" dirty="0"/>
              <a:t>Defaults </a:t>
            </a:r>
            <a:r>
              <a:rPr lang="en-US" dirty="0"/>
              <a:t>for everything else</a:t>
            </a:r>
          </a:p>
          <a:p>
            <a:r>
              <a:rPr lang="en-US" b="1" dirty="0"/>
              <a:t>Create</a:t>
            </a:r>
          </a:p>
          <a:p>
            <a:endParaRPr lang="en-US" dirty="0"/>
          </a:p>
          <a:p>
            <a:r>
              <a:rPr lang="en-US" dirty="0"/>
              <a:t>Now if I go to the left nav, </a:t>
            </a:r>
            <a:r>
              <a:rPr lang="en-US" b="1" dirty="0"/>
              <a:t>go to </a:t>
            </a:r>
            <a:r>
              <a:rPr lang="en-US" b="1" dirty="0" err="1"/>
              <a:t>AMIs</a:t>
            </a:r>
            <a:r>
              <a:rPr lang="en-US" b="1" dirty="0"/>
              <a:t>, </a:t>
            </a:r>
            <a:r>
              <a:rPr lang="en-US" b="0" dirty="0"/>
              <a:t>our AMI is there.</a:t>
            </a:r>
          </a:p>
          <a:p>
            <a:r>
              <a:rPr lang="en-US" b="0" dirty="0"/>
              <a:t>Will take a while to get to </a:t>
            </a:r>
            <a:r>
              <a:rPr lang="en-US" b="1" dirty="0"/>
              <a:t>Created </a:t>
            </a:r>
            <a:r>
              <a:rPr lang="en-US" b="0" dirty="0"/>
              <a:t>state</a:t>
            </a:r>
            <a:endParaRPr lang="en-US" dirty="0"/>
          </a:p>
          <a:p>
            <a:endParaRPr lang="en-US" dirty="0"/>
          </a:p>
          <a:p>
            <a:r>
              <a:rPr lang="en-US" dirty="0"/>
              <a:t>Great.  Now we can create new instances from this AMI.  You can do that here by selecting the image and then clicking </a:t>
            </a:r>
            <a:r>
              <a:rPr lang="en-US" b="1" dirty="0"/>
              <a:t>Launch instance from AMI (don’t click)</a:t>
            </a:r>
          </a:p>
          <a:p>
            <a:endParaRPr lang="en-US" dirty="0"/>
          </a:p>
          <a:p>
            <a:r>
              <a:rPr lang="en-US" dirty="0"/>
              <a:t>Or if you’re in the regular launch page (</a:t>
            </a:r>
            <a:r>
              <a:rPr lang="en-US" b="1" dirty="0"/>
              <a:t>navigate here</a:t>
            </a:r>
            <a:r>
              <a:rPr lang="en-US" dirty="0"/>
              <a:t>), your AMI will now be available under </a:t>
            </a:r>
            <a:r>
              <a:rPr lang="en-US" b="1" dirty="0"/>
              <a:t>My </a:t>
            </a:r>
            <a:r>
              <a:rPr lang="en-US" b="1" dirty="0" err="1"/>
              <a:t>AMIs</a:t>
            </a:r>
            <a:r>
              <a:rPr lang="en-US" dirty="0"/>
              <a:t>.  So you choose that as your base essentially, and then you can make whatever other updates you want, then launch the instance as you normally would.</a:t>
            </a:r>
          </a:p>
          <a:p>
            <a:endParaRPr lang="en-US" dirty="0"/>
          </a:p>
          <a:p>
            <a:r>
              <a:rPr lang="en-US" dirty="0"/>
              <a:t>So that’s the power of working with </a:t>
            </a:r>
            <a:r>
              <a:rPr lang="en-US" dirty="0" err="1"/>
              <a:t>AMIs</a:t>
            </a:r>
            <a:r>
              <a:rPr lang="en-US" dirty="0"/>
              <a:t>.  It lets you create repeatable instances more quickly.  Now, before we wrap up, let’s go delete that AMI.  There’s no cost associated with the AMI itself, but you WILL pay for the storage—the EBS volume—associated with it, so we don’t want that.</a:t>
            </a:r>
          </a:p>
          <a:p>
            <a:endParaRPr lang="en-US" dirty="0"/>
          </a:p>
          <a:p>
            <a:r>
              <a:rPr lang="en-US" b="1" dirty="0" err="1"/>
              <a:t>AMIs</a:t>
            </a:r>
            <a:r>
              <a:rPr lang="en-US" b="1" dirty="0" err="1">
                <a:sym typeface="Wingdings" panose="05000000000000000000" pitchFamily="2" charset="2"/>
              </a:rPr>
              <a:t>select</a:t>
            </a:r>
            <a:r>
              <a:rPr lang="en-US" b="1" dirty="0">
                <a:sym typeface="Wingdings" panose="05000000000000000000" pitchFamily="2" charset="2"/>
              </a:rPr>
              <a:t> our AMI</a:t>
            </a:r>
          </a:p>
          <a:p>
            <a:r>
              <a:rPr lang="en-US" dirty="0">
                <a:sym typeface="Wingdings" panose="05000000000000000000" pitchFamily="2" charset="2"/>
              </a:rPr>
              <a:t>First we need to deregister the AMI…this will make it unavailable to use to launch new instances, but it won’t affect any existing instances that were created from it</a:t>
            </a:r>
            <a:endParaRPr lang="en-US" dirty="0"/>
          </a:p>
          <a:p>
            <a:endParaRPr lang="en-US" dirty="0"/>
          </a:p>
          <a:p>
            <a:r>
              <a:rPr lang="en-US" b="1" dirty="0" err="1"/>
              <a:t>Actions</a:t>
            </a:r>
            <a:r>
              <a:rPr lang="en-US" b="1" dirty="0" err="1">
                <a:sym typeface="Wingdings" panose="05000000000000000000" pitchFamily="2" charset="2"/>
              </a:rPr>
              <a:t>Deregister</a:t>
            </a:r>
            <a:endParaRPr lang="en-US" b="1" dirty="0"/>
          </a:p>
          <a:p>
            <a:endParaRPr lang="en-US" dirty="0"/>
          </a:p>
          <a:p>
            <a:r>
              <a:rPr lang="en-US" dirty="0"/>
              <a:t>We also need to clean up any snapshots that were created by the AMI</a:t>
            </a:r>
          </a:p>
          <a:p>
            <a:r>
              <a:rPr lang="en-US" b="1" dirty="0" err="1"/>
              <a:t>Snapshots</a:t>
            </a:r>
            <a:r>
              <a:rPr lang="en-US" b="1" dirty="0" err="1">
                <a:sym typeface="Wingdings" panose="05000000000000000000" pitchFamily="2" charset="2"/>
              </a:rPr>
              <a:t>selectActionsDelete</a:t>
            </a:r>
            <a:endParaRPr lang="en-US" b="1" dirty="0"/>
          </a:p>
          <a:p>
            <a:endParaRPr lang="en-US" dirty="0"/>
          </a:p>
          <a:p>
            <a:r>
              <a:rPr lang="en-US" dirty="0"/>
              <a:t>And we didn’t actually go through with launching a new instance based on our AMI, but if you happened to do that on your own, you’ll want to terminate that instance too, to avoid any charges.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947700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Title Case</a:t>
            </a:r>
          </a:p>
        </p:txBody>
      </p:sp>
    </p:spTree>
    <p:extLst>
      <p:ext uri="{BB962C8B-B14F-4D97-AF65-F5344CB8AC3E}">
        <p14:creationId xmlns:p14="http://schemas.microsoft.com/office/powerpoint/2010/main" val="3388690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602007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841886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5.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6.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4" r:id="rId4"/>
    <p:sldLayoutId id="2147483701" r:id="rId5"/>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 id="21474836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700"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9.png"/><Relationship Id="rId7" Type="http://schemas.openxmlformats.org/officeDocument/2006/relationships/customXml" Target="../ink/ink3.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2.xml"/><Relationship Id="rId4" Type="http://schemas.openxmlformats.org/officeDocument/2006/relationships/image" Target="../media/image28.png"/><Relationship Id="rId9" Type="http://schemas.openxmlformats.org/officeDocument/2006/relationships/customXml" Target="../ink/ink5.xml"/></Relationships>
</file>

<file path=ppt/slides/_rels/slide69.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9.png"/><Relationship Id="rId7" Type="http://schemas.openxmlformats.org/officeDocument/2006/relationships/customXml" Target="../ink/ink7.xml"/><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6.xml"/><Relationship Id="rId4" Type="http://schemas.openxmlformats.org/officeDocument/2006/relationships/image" Target="../media/image28.png"/><Relationship Id="rId9" Type="http://schemas.openxmlformats.org/officeDocument/2006/relationships/customXml" Target="../ink/ink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19.png"/><Relationship Id="rId7" Type="http://schemas.openxmlformats.org/officeDocument/2006/relationships/customXml" Target="../ink/ink11.xml"/><Relationship Id="rId2" Type="http://schemas.openxmlformats.org/officeDocument/2006/relationships/notesSlide" Target="../notesSlides/notesSlide70.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10.xml"/><Relationship Id="rId4" Type="http://schemas.openxmlformats.org/officeDocument/2006/relationships/image" Target="../media/image28.png"/><Relationship Id="rId9" Type="http://schemas.openxmlformats.org/officeDocument/2006/relationships/customXml" Target="../ink/ink13.xml"/></Relationships>
</file>

<file path=ppt/slides/_rels/slide71.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19.png"/><Relationship Id="rId7" Type="http://schemas.openxmlformats.org/officeDocument/2006/relationships/customXml" Target="../ink/ink15.xm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14.xml"/><Relationship Id="rId4" Type="http://schemas.openxmlformats.org/officeDocument/2006/relationships/image" Target="../media/image28.png"/><Relationship Id="rId9" Type="http://schemas.openxmlformats.org/officeDocument/2006/relationships/customXml" Target="../ink/ink17.xml"/></Relationships>
</file>

<file path=ppt/slides/_rels/slide72.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9.png"/><Relationship Id="rId7" Type="http://schemas.openxmlformats.org/officeDocument/2006/relationships/customXml" Target="../ink/ink19.xm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18.xml"/><Relationship Id="rId4" Type="http://schemas.openxmlformats.org/officeDocument/2006/relationships/image" Target="../media/image28.png"/><Relationship Id="rId9" Type="http://schemas.openxmlformats.org/officeDocument/2006/relationships/customXml" Target="../ink/ink21.xml"/></Relationships>
</file>

<file path=ppt/slides/_rels/slide73.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19.png"/><Relationship Id="rId7" Type="http://schemas.openxmlformats.org/officeDocument/2006/relationships/customXml" Target="../ink/ink23.xm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22.xml"/><Relationship Id="rId4" Type="http://schemas.openxmlformats.org/officeDocument/2006/relationships/image" Target="../media/image28.png"/><Relationship Id="rId9" Type="http://schemas.openxmlformats.org/officeDocument/2006/relationships/customXml" Target="../ink/ink25.xml"/></Relationships>
</file>

<file path=ppt/slides/_rels/slide74.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19.png"/><Relationship Id="rId7" Type="http://schemas.openxmlformats.org/officeDocument/2006/relationships/customXml" Target="../ink/ink27.xm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26.xml"/><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customXml" Target="../ink/ink29.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19.png"/><Relationship Id="rId7" Type="http://schemas.openxmlformats.org/officeDocument/2006/relationships/customXml" Target="../ink/ink31.xm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customXml" Target="../ink/ink30.xml"/><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customXml" Target="../ink/ink3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Compute</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523E8E-CC13-45ED-A844-8C126BC7073E}"/>
              </a:ext>
            </a:extLst>
          </p:cNvPr>
          <p:cNvSpPr>
            <a:spLocks noGrp="1"/>
          </p:cNvSpPr>
          <p:nvPr>
            <p:ph type="body" sz="quarter" idx="10"/>
          </p:nvPr>
        </p:nvSpPr>
        <p:spPr/>
        <p:txBody>
          <a:bodyPr/>
          <a:lstStyle/>
          <a:p>
            <a:r>
              <a:rPr lang="en-US" dirty="0"/>
              <a:t>Secure Shell (SSH)</a:t>
            </a:r>
          </a:p>
        </p:txBody>
      </p:sp>
      <p:sp>
        <p:nvSpPr>
          <p:cNvPr id="3" name="Text Placeholder 2">
            <a:extLst>
              <a:ext uri="{FF2B5EF4-FFF2-40B4-BE49-F238E27FC236}">
                <a16:creationId xmlns:a16="http://schemas.microsoft.com/office/drawing/2014/main" id="{01157737-A602-4AFE-A02B-197D172EA38B}"/>
              </a:ext>
            </a:extLst>
          </p:cNvPr>
          <p:cNvSpPr>
            <a:spLocks noGrp="1"/>
          </p:cNvSpPr>
          <p:nvPr>
            <p:ph type="body" sz="quarter" idx="11"/>
          </p:nvPr>
        </p:nvSpPr>
        <p:spPr>
          <a:xfrm>
            <a:off x="2143895" y="2646867"/>
            <a:ext cx="8627199" cy="2175172"/>
          </a:xfrm>
        </p:spPr>
        <p:txBody>
          <a:bodyPr/>
          <a:lstStyle/>
          <a:p>
            <a:r>
              <a:rPr lang="en-US" dirty="0"/>
              <a:t>Protocol used to securely log into other computers and run commands from the command line</a:t>
            </a:r>
          </a:p>
          <a:p>
            <a:r>
              <a:rPr lang="en-US" dirty="0"/>
              <a:t>Uses TCP protocol on Port 22</a:t>
            </a:r>
          </a:p>
        </p:txBody>
      </p:sp>
    </p:spTree>
    <p:extLst>
      <p:ext uri="{BB962C8B-B14F-4D97-AF65-F5344CB8AC3E}">
        <p14:creationId xmlns:p14="http://schemas.microsoft.com/office/powerpoint/2010/main" val="169090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418F9803-5BA0-47E2-A78F-EE5EE5FCF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5955" y="2697480"/>
            <a:ext cx="1463040" cy="1463040"/>
          </a:xfrm>
          <a:prstGeom prst="rect">
            <a:avLst/>
          </a:prstGeom>
        </p:spPr>
      </p:pic>
      <p:cxnSp>
        <p:nvCxnSpPr>
          <p:cNvPr id="5" name="Straight Arrow Connector 4">
            <a:extLst>
              <a:ext uri="{FF2B5EF4-FFF2-40B4-BE49-F238E27FC236}">
                <a16:creationId xmlns:a16="http://schemas.microsoft.com/office/drawing/2014/main" id="{33B9E0B0-E9F9-4ABB-8499-A3DB3449FB53}"/>
              </a:ext>
            </a:extLst>
          </p:cNvPr>
          <p:cNvCxnSpPr>
            <a:cxnSpLocks/>
          </p:cNvCxnSpPr>
          <p:nvPr/>
        </p:nvCxnSpPr>
        <p:spPr>
          <a:xfrm>
            <a:off x="472142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79151D6-C90D-4271-935A-D313FDB8B387}"/>
              </a:ext>
            </a:extLst>
          </p:cNvPr>
          <p:cNvCxnSpPr>
            <a:cxnSpLocks/>
          </p:cNvCxnSpPr>
          <p:nvPr/>
        </p:nvCxnSpPr>
        <p:spPr>
          <a:xfrm>
            <a:off x="477672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9" name="Picture 8" descr="Shape&#10;&#10;Description automatically generated with low confidence">
            <a:extLst>
              <a:ext uri="{FF2B5EF4-FFF2-40B4-BE49-F238E27FC236}">
                <a16:creationId xmlns:a16="http://schemas.microsoft.com/office/drawing/2014/main" id="{B48ACE61-2327-4756-A42D-3E55EFA6D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254" y="2697480"/>
            <a:ext cx="1463040" cy="1463040"/>
          </a:xfrm>
          <a:prstGeom prst="rect">
            <a:avLst/>
          </a:prstGeom>
        </p:spPr>
      </p:pic>
      <p:sp>
        <p:nvSpPr>
          <p:cNvPr id="12" name="TextBox 11">
            <a:extLst>
              <a:ext uri="{FF2B5EF4-FFF2-40B4-BE49-F238E27FC236}">
                <a16:creationId xmlns:a16="http://schemas.microsoft.com/office/drawing/2014/main" id="{7F5AC8C5-2A72-4477-8791-F1248944E593}"/>
              </a:ext>
            </a:extLst>
          </p:cNvPr>
          <p:cNvSpPr txBox="1"/>
          <p:nvPr/>
        </p:nvSpPr>
        <p:spPr>
          <a:xfrm>
            <a:off x="3755771" y="3150963"/>
            <a:ext cx="802043" cy="45397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ssh</a:t>
            </a:r>
            <a:endPar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5" name="Picture 14" descr="Icon&#10;&#10;Description automatically generated">
            <a:extLst>
              <a:ext uri="{FF2B5EF4-FFF2-40B4-BE49-F238E27FC236}">
                <a16:creationId xmlns:a16="http://schemas.microsoft.com/office/drawing/2014/main" id="{1B568588-360E-4B23-8DAE-A8A1325E5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6601" y="2942517"/>
            <a:ext cx="939451" cy="939451"/>
          </a:xfrm>
          <a:prstGeom prst="rect">
            <a:avLst/>
          </a:prstGeom>
        </p:spPr>
      </p:pic>
      <p:sp>
        <p:nvSpPr>
          <p:cNvPr id="6" name="TextBox 5">
            <a:extLst>
              <a:ext uri="{FF2B5EF4-FFF2-40B4-BE49-F238E27FC236}">
                <a16:creationId xmlns:a16="http://schemas.microsoft.com/office/drawing/2014/main" id="{E7232E8D-CF4C-4E4B-B1A9-014E97F0A584}"/>
              </a:ext>
            </a:extLst>
          </p:cNvPr>
          <p:cNvSpPr txBox="1"/>
          <p:nvPr/>
        </p:nvSpPr>
        <p:spPr>
          <a:xfrm>
            <a:off x="5568203" y="2566192"/>
            <a:ext cx="2044178" cy="1725615"/>
          </a:xfrm>
          <a:prstGeom prst="rect">
            <a:avLst/>
          </a:prstGeom>
          <a:solidFill>
            <a:schemeClr val="bg1"/>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Secure communication channel</a:t>
            </a:r>
          </a:p>
        </p:txBody>
      </p:sp>
    </p:spTree>
    <p:extLst>
      <p:ext uri="{BB962C8B-B14F-4D97-AF65-F5344CB8AC3E}">
        <p14:creationId xmlns:p14="http://schemas.microsoft.com/office/powerpoint/2010/main" val="251551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7C18-7D7B-4A15-8295-7DF6F2086D6B}"/>
              </a:ext>
            </a:extLst>
          </p:cNvPr>
          <p:cNvSpPr>
            <a:spLocks noGrp="1"/>
          </p:cNvSpPr>
          <p:nvPr>
            <p:ph type="title"/>
          </p:nvPr>
        </p:nvSpPr>
        <p:spPr/>
        <p:txBody>
          <a:bodyPr/>
          <a:lstStyle/>
          <a:p>
            <a:r>
              <a:rPr lang="en-US" dirty="0"/>
              <a:t>Options for Connecting to EC2 Instances</a:t>
            </a:r>
          </a:p>
        </p:txBody>
      </p:sp>
      <p:graphicFrame>
        <p:nvGraphicFramePr>
          <p:cNvPr id="3" name="Table 3">
            <a:extLst>
              <a:ext uri="{FF2B5EF4-FFF2-40B4-BE49-F238E27FC236}">
                <a16:creationId xmlns:a16="http://schemas.microsoft.com/office/drawing/2014/main" id="{42B2AE86-2317-4079-961F-1B4D6A9A1479}"/>
              </a:ext>
            </a:extLst>
          </p:cNvPr>
          <p:cNvGraphicFramePr>
            <a:graphicFrameLocks noGrp="1"/>
          </p:cNvGraphicFramePr>
          <p:nvPr/>
        </p:nvGraphicFramePr>
        <p:xfrm>
          <a:off x="649941" y="1507921"/>
          <a:ext cx="10892117" cy="4297680"/>
        </p:xfrm>
        <a:graphic>
          <a:graphicData uri="http://schemas.openxmlformats.org/drawingml/2006/table">
            <a:tbl>
              <a:tblPr firstRow="1" bandRow="1">
                <a:tableStyleId>{F5AB1C69-6EDB-4FF4-983F-18BD219EF322}</a:tableStyleId>
              </a:tblPr>
              <a:tblGrid>
                <a:gridCol w="3535496">
                  <a:extLst>
                    <a:ext uri="{9D8B030D-6E8A-4147-A177-3AD203B41FA5}">
                      <a16:colId xmlns:a16="http://schemas.microsoft.com/office/drawing/2014/main" val="2448103627"/>
                    </a:ext>
                  </a:extLst>
                </a:gridCol>
                <a:gridCol w="3128791">
                  <a:extLst>
                    <a:ext uri="{9D8B030D-6E8A-4147-A177-3AD203B41FA5}">
                      <a16:colId xmlns:a16="http://schemas.microsoft.com/office/drawing/2014/main" val="2002647107"/>
                    </a:ext>
                  </a:extLst>
                </a:gridCol>
                <a:gridCol w="4227830">
                  <a:extLst>
                    <a:ext uri="{9D8B030D-6E8A-4147-A177-3AD203B41FA5}">
                      <a16:colId xmlns:a16="http://schemas.microsoft.com/office/drawing/2014/main" val="52940031"/>
                    </a:ext>
                  </a:extLst>
                </a:gridCol>
              </a:tblGrid>
              <a:tr h="278976">
                <a:tc>
                  <a:txBody>
                    <a:bodyPr/>
                    <a:lstStyle/>
                    <a:p>
                      <a:r>
                        <a:rPr lang="en-US" sz="2400" dirty="0"/>
                        <a:t>YOUR OPERATING SYSTEM</a:t>
                      </a:r>
                    </a:p>
                  </a:txBody>
                  <a:tcPr/>
                </a:tc>
                <a:tc>
                  <a:txBody>
                    <a:bodyPr/>
                    <a:lstStyle/>
                    <a:p>
                      <a:r>
                        <a:rPr lang="en-US" sz="2400" dirty="0"/>
                        <a:t>EC2 INSTANCE OPERATING SYSTEM</a:t>
                      </a:r>
                    </a:p>
                  </a:txBody>
                  <a:tcPr/>
                </a:tc>
                <a:tc>
                  <a:txBody>
                    <a:bodyPr/>
                    <a:lstStyle/>
                    <a:p>
                      <a:r>
                        <a:rPr lang="en-US" sz="2400" dirty="0"/>
                        <a:t>OPTIONS TO CONNECT</a:t>
                      </a:r>
                    </a:p>
                  </a:txBody>
                  <a:tcPr/>
                </a:tc>
                <a:extLst>
                  <a:ext uri="{0D108BD9-81ED-4DB2-BD59-A6C34878D82A}">
                    <a16:rowId xmlns:a16="http://schemas.microsoft.com/office/drawing/2014/main" val="2856222348"/>
                  </a:ext>
                </a:extLst>
              </a:tr>
              <a:tr h="370840">
                <a:tc>
                  <a:txBody>
                    <a:bodyPr/>
                    <a:lstStyle/>
                    <a:p>
                      <a:r>
                        <a:rPr lang="en-US" sz="2400" dirty="0"/>
                        <a:t>Linux</a:t>
                      </a:r>
                    </a:p>
                  </a:txBody>
                  <a:tcPr/>
                </a:tc>
                <a:tc>
                  <a:txBody>
                    <a:bodyPr/>
                    <a:lstStyle/>
                    <a:p>
                      <a:r>
                        <a:rPr lang="en-US" sz="2400" dirty="0"/>
                        <a:t>Linux</a:t>
                      </a:r>
                    </a:p>
                  </a:txBody>
                  <a:tcPr/>
                </a:tc>
                <a:tc>
                  <a:txBody>
                    <a:bodyPr/>
                    <a:lstStyle/>
                    <a:p>
                      <a:r>
                        <a:rPr lang="en-US" sz="2400" dirty="0"/>
                        <a:t>SSH client</a:t>
                      </a:r>
                    </a:p>
                  </a:txBody>
                  <a:tcPr/>
                </a:tc>
                <a:extLst>
                  <a:ext uri="{0D108BD9-81ED-4DB2-BD59-A6C34878D82A}">
                    <a16:rowId xmlns:a16="http://schemas.microsoft.com/office/drawing/2014/main" val="1744842248"/>
                  </a:ext>
                </a:extLst>
              </a:tr>
              <a:tr h="370840">
                <a:tc>
                  <a:txBody>
                    <a:bodyPr/>
                    <a:lstStyle/>
                    <a:p>
                      <a:r>
                        <a:rPr lang="en-US" sz="2400" dirty="0"/>
                        <a:t>Mac</a:t>
                      </a:r>
                    </a:p>
                  </a:txBody>
                  <a:tcPr/>
                </a:tc>
                <a:tc>
                  <a:txBody>
                    <a:bodyPr/>
                    <a:lstStyle/>
                    <a:p>
                      <a:r>
                        <a:rPr lang="en-US" sz="2400" dirty="0"/>
                        <a:t>Linux</a:t>
                      </a:r>
                    </a:p>
                  </a:txBody>
                  <a:tcPr/>
                </a:tc>
                <a:tc>
                  <a:txBody>
                    <a:bodyPr/>
                    <a:lstStyle/>
                    <a:p>
                      <a:r>
                        <a:rPr lang="en-US" sz="2400" dirty="0"/>
                        <a:t>SSH client</a:t>
                      </a:r>
                    </a:p>
                  </a:txBody>
                  <a:tcPr/>
                </a:tc>
                <a:extLst>
                  <a:ext uri="{0D108BD9-81ED-4DB2-BD59-A6C34878D82A}">
                    <a16:rowId xmlns:a16="http://schemas.microsoft.com/office/drawing/2014/main" val="3327930795"/>
                  </a:ext>
                </a:extLst>
              </a:tr>
              <a:tr h="370840">
                <a:tc>
                  <a:txBody>
                    <a:bodyPr/>
                    <a:lstStyle/>
                    <a:p>
                      <a:r>
                        <a:rPr lang="en-US" sz="2400" dirty="0"/>
                        <a:t>Windows 10 or later</a:t>
                      </a:r>
                    </a:p>
                  </a:txBody>
                  <a:tcPr/>
                </a:tc>
                <a:tc>
                  <a:txBody>
                    <a:bodyPr/>
                    <a:lstStyle/>
                    <a:p>
                      <a:r>
                        <a:rPr lang="en-US" sz="2400" dirty="0"/>
                        <a:t>Linux</a:t>
                      </a:r>
                    </a:p>
                  </a:txBody>
                  <a:tcPr/>
                </a:tc>
                <a:tc>
                  <a:txBody>
                    <a:bodyPr/>
                    <a:lstStyle/>
                    <a:p>
                      <a:r>
                        <a:rPr lang="en-US" sz="2400" dirty="0"/>
                        <a:t>PowerShell or </a:t>
                      </a:r>
                      <a:r>
                        <a:rPr lang="en-US" sz="2400" dirty="0" err="1"/>
                        <a:t>cmd</a:t>
                      </a:r>
                      <a:endParaRPr lang="en-US" sz="2400" dirty="0"/>
                    </a:p>
                  </a:txBody>
                  <a:tcPr/>
                </a:tc>
                <a:extLst>
                  <a:ext uri="{0D108BD9-81ED-4DB2-BD59-A6C34878D82A}">
                    <a16:rowId xmlns:a16="http://schemas.microsoft.com/office/drawing/2014/main" val="1975753725"/>
                  </a:ext>
                </a:extLst>
              </a:tr>
              <a:tr h="370840">
                <a:tc>
                  <a:txBody>
                    <a:bodyPr/>
                    <a:lstStyle/>
                    <a:p>
                      <a:r>
                        <a:rPr lang="en-US" sz="2400" dirty="0"/>
                        <a:t>Windows 8 or earlier</a:t>
                      </a:r>
                    </a:p>
                  </a:txBody>
                  <a:tcPr/>
                </a:tc>
                <a:tc>
                  <a:txBody>
                    <a:bodyPr/>
                    <a:lstStyle/>
                    <a:p>
                      <a:r>
                        <a:rPr lang="en-US" sz="2400" dirty="0"/>
                        <a:t>Linux</a:t>
                      </a:r>
                    </a:p>
                  </a:txBody>
                  <a:tcPr/>
                </a:tc>
                <a:tc>
                  <a:txBody>
                    <a:bodyPr/>
                    <a:lstStyle/>
                    <a:p>
                      <a:r>
                        <a:rPr lang="en-US" sz="2400" dirty="0"/>
                        <a:t>PuTTY</a:t>
                      </a:r>
                    </a:p>
                  </a:txBody>
                  <a:tcPr/>
                </a:tc>
                <a:extLst>
                  <a:ext uri="{0D108BD9-81ED-4DB2-BD59-A6C34878D82A}">
                    <a16:rowId xmlns:a16="http://schemas.microsoft.com/office/drawing/2014/main" val="4202435848"/>
                  </a:ext>
                </a:extLst>
              </a:tr>
              <a:tr h="370840">
                <a:tc>
                  <a:txBody>
                    <a:bodyPr/>
                    <a:lstStyle/>
                    <a:p>
                      <a:r>
                        <a:rPr lang="en-US" sz="2400" dirty="0"/>
                        <a:t>Windows (any version)</a:t>
                      </a:r>
                    </a:p>
                  </a:txBody>
                  <a:tcPr/>
                </a:tc>
                <a:tc>
                  <a:txBody>
                    <a:bodyPr/>
                    <a:lstStyle/>
                    <a:p>
                      <a:r>
                        <a:rPr lang="en-US" sz="2400" dirty="0"/>
                        <a:t>Windows</a:t>
                      </a:r>
                    </a:p>
                  </a:txBody>
                  <a:tcPr/>
                </a:tc>
                <a:tc>
                  <a:txBody>
                    <a:bodyPr/>
                    <a:lstStyle/>
                    <a:p>
                      <a:r>
                        <a:rPr lang="en-US" sz="2400" dirty="0"/>
                        <a:t>Remote Desktop Protocol (RDP)</a:t>
                      </a:r>
                    </a:p>
                  </a:txBody>
                  <a:tcPr/>
                </a:tc>
                <a:extLst>
                  <a:ext uri="{0D108BD9-81ED-4DB2-BD59-A6C34878D82A}">
                    <a16:rowId xmlns:a16="http://schemas.microsoft.com/office/drawing/2014/main" val="2049439888"/>
                  </a:ext>
                </a:extLst>
              </a:tr>
              <a:tr h="370840">
                <a:tc>
                  <a:txBody>
                    <a:bodyPr/>
                    <a:lstStyle/>
                    <a:p>
                      <a:r>
                        <a:rPr lang="en-US" sz="2400" dirty="0"/>
                        <a:t>Any (uses browser)</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400" b="0" i="0" dirty="0"/>
                        <a:t>Linux</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2400" dirty="0"/>
                        <a:t>EC2 Instance Connect</a:t>
                      </a:r>
                    </a:p>
                    <a:p>
                      <a:pPr marL="0" marR="0" lvl="0" indent="0" algn="l" defTabSz="914423" rtl="0" eaLnBrk="1" fontAlgn="auto" latinLnBrk="0" hangingPunct="1">
                        <a:lnSpc>
                          <a:spcPct val="100000"/>
                        </a:lnSpc>
                        <a:spcBef>
                          <a:spcPts val="0"/>
                        </a:spcBef>
                        <a:spcAft>
                          <a:spcPts val="0"/>
                        </a:spcAft>
                        <a:buClrTx/>
                        <a:buSzTx/>
                        <a:buFontTx/>
                        <a:buNone/>
                        <a:tabLst/>
                        <a:defRPr/>
                      </a:pPr>
                      <a:r>
                        <a:rPr lang="en-US" sz="2400" b="1" i="1" dirty="0"/>
                        <a:t>Usually easiest option</a:t>
                      </a:r>
                    </a:p>
                  </a:txBody>
                  <a:tcPr/>
                </a:tc>
                <a:extLst>
                  <a:ext uri="{0D108BD9-81ED-4DB2-BD59-A6C34878D82A}">
                    <a16:rowId xmlns:a16="http://schemas.microsoft.com/office/drawing/2014/main" val="3957281237"/>
                  </a:ext>
                </a:extLst>
              </a:tr>
            </a:tbl>
          </a:graphicData>
        </a:graphic>
      </p:graphicFrame>
    </p:spTree>
    <p:extLst>
      <p:ext uri="{BB962C8B-B14F-4D97-AF65-F5344CB8AC3E}">
        <p14:creationId xmlns:p14="http://schemas.microsoft.com/office/powerpoint/2010/main" val="218397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SSH Connection from Linux</a:t>
            </a:r>
          </a:p>
        </p:txBody>
      </p:sp>
      <p:pic>
        <p:nvPicPr>
          <p:cNvPr id="7" name="Picture 6" descr="A blue sign with white text&#10;&#10;Description automatically generated with medium confidence">
            <a:extLst>
              <a:ext uri="{FF2B5EF4-FFF2-40B4-BE49-F238E27FC236}">
                <a16:creationId xmlns:a16="http://schemas.microsoft.com/office/drawing/2014/main" id="{BD1FE4DD-BA44-71FC-1371-F337BFAE4BF1}"/>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504345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SSH Connection from Mac</a:t>
            </a:r>
          </a:p>
        </p:txBody>
      </p:sp>
      <p:pic>
        <p:nvPicPr>
          <p:cNvPr id="7" name="Picture 6" descr="A blue sign with white text&#10;&#10;Description automatically generated with medium confidence">
            <a:extLst>
              <a:ext uri="{FF2B5EF4-FFF2-40B4-BE49-F238E27FC236}">
                <a16:creationId xmlns:a16="http://schemas.microsoft.com/office/drawing/2014/main" id="{A841192C-DE31-4DBA-298C-508E3E50C4A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50165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SSH Connection from Windows 10 or Higher</a:t>
            </a:r>
          </a:p>
        </p:txBody>
      </p:sp>
      <p:pic>
        <p:nvPicPr>
          <p:cNvPr id="7" name="Picture 6" descr="A blue sign with white text&#10;&#10;Description automatically generated with medium confidence">
            <a:extLst>
              <a:ext uri="{FF2B5EF4-FFF2-40B4-BE49-F238E27FC236}">
                <a16:creationId xmlns:a16="http://schemas.microsoft.com/office/drawing/2014/main" id="{A30072CD-A903-19DE-C14D-CA85538C398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880024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SSH Connection from Windows 8 or Earlier (PuTTY)</a:t>
            </a:r>
          </a:p>
        </p:txBody>
      </p:sp>
      <p:pic>
        <p:nvPicPr>
          <p:cNvPr id="7" name="Picture 6" descr="A blue sign with white text&#10;&#10;Description automatically generated with medium confidence">
            <a:extLst>
              <a:ext uri="{FF2B5EF4-FFF2-40B4-BE49-F238E27FC236}">
                <a16:creationId xmlns:a16="http://schemas.microsoft.com/office/drawing/2014/main" id="{49D72B36-4AAD-B0BA-CEB5-7DC4C2E5A1E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827044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EC2 Instance Connect with Linux</a:t>
            </a:r>
          </a:p>
        </p:txBody>
      </p:sp>
      <p:pic>
        <p:nvPicPr>
          <p:cNvPr id="7" name="Picture 6" descr="A blue sign with white text&#10;&#10;Description automatically generated with medium confidence">
            <a:extLst>
              <a:ext uri="{FF2B5EF4-FFF2-40B4-BE49-F238E27FC236}">
                <a16:creationId xmlns:a16="http://schemas.microsoft.com/office/drawing/2014/main" id="{FE1D305E-C812-AA6F-0E3A-BFA1259F756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66297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Remote Desktop with Windows</a:t>
            </a:r>
          </a:p>
        </p:txBody>
      </p:sp>
      <p:pic>
        <p:nvPicPr>
          <p:cNvPr id="7" name="Picture 6" descr="A blue sign with white text&#10;&#10;Description automatically generated with medium confidence">
            <a:extLst>
              <a:ext uri="{FF2B5EF4-FFF2-40B4-BE49-F238E27FC236}">
                <a16:creationId xmlns:a16="http://schemas.microsoft.com/office/drawing/2014/main" id="{BCEDD1E2-5F97-3782-B26C-4E1FF1D50DB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342584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Where Do the EC2 Instances Live?</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p:txBody>
          <a:bodyPr/>
          <a:lstStyle/>
          <a:p>
            <a:r>
              <a:rPr lang="en-US" sz="2800" dirty="0">
                <a:latin typeface="+mj-lt"/>
              </a:rPr>
              <a:t>By default, </a:t>
            </a:r>
            <a:r>
              <a:rPr lang="en-US" sz="2800">
                <a:latin typeface="+mj-lt"/>
              </a:rPr>
              <a:t>EC2 spreads out </a:t>
            </a:r>
            <a:r>
              <a:rPr lang="en-US" sz="2800" dirty="0">
                <a:latin typeface="+mj-lt"/>
              </a:rPr>
              <a:t>instances across underlying hardware to minimize failures</a:t>
            </a:r>
          </a:p>
          <a:p>
            <a:r>
              <a:rPr lang="en-US" sz="2800" dirty="0">
                <a:latin typeface="Arial Black" panose="020B0A04020102020204" pitchFamily="34" charset="0"/>
              </a:rPr>
              <a:t>Placement groups </a:t>
            </a:r>
            <a:r>
              <a:rPr lang="en-US" sz="2800" dirty="0">
                <a:latin typeface="+mj-lt"/>
              </a:rPr>
              <a:t>let you influence where instances live</a:t>
            </a:r>
          </a:p>
          <a:p>
            <a:pPr lvl="1"/>
            <a:r>
              <a:rPr lang="en-US" sz="2400" dirty="0">
                <a:latin typeface="+mj-lt"/>
              </a:rPr>
              <a:t>No charge</a:t>
            </a:r>
          </a:p>
          <a:p>
            <a:r>
              <a:rPr lang="en-US" sz="2800" dirty="0">
                <a:latin typeface="+mj-lt"/>
              </a:rPr>
              <a:t>Placement strategies: Cluster, Spread, Partition</a:t>
            </a:r>
          </a:p>
        </p:txBody>
      </p:sp>
    </p:spTree>
    <p:extLst>
      <p:ext uri="{BB962C8B-B14F-4D97-AF65-F5344CB8AC3E}">
        <p14:creationId xmlns:p14="http://schemas.microsoft.com/office/powerpoint/2010/main" val="32411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34997"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solidFill>
                  <a:schemeClr val="accent2"/>
                </a:solidFill>
              </a:rPr>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a:t>
            </a:r>
            <a:r>
              <a:rPr lang="en-US"/>
              <a:t>Outline (Part 1)</a:t>
            </a:r>
            <a:endParaRPr lang="en-US" dirty="0"/>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C4D404-5704-44DA-35FE-E5A5F1280303}"/>
              </a:ext>
            </a:extLst>
          </p:cNvPr>
          <p:cNvSpPr/>
          <p:nvPr/>
        </p:nvSpPr>
        <p:spPr>
          <a:xfrm>
            <a:off x="335127" y="158012"/>
            <a:ext cx="9386888" cy="2357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R="0" lvl="0" defTabSz="914400" rtl="0" eaLnBrk="1" fontAlgn="auto" latinLnBrk="0" hangingPunct="1">
              <a:lnSpc>
                <a:spcPct val="100000"/>
              </a:lnSpc>
              <a:spcBef>
                <a:spcPts val="0"/>
              </a:spcBef>
              <a:spcAft>
                <a:spcPts val="0"/>
              </a:spcAft>
              <a:buClrTx/>
              <a:buSzTx/>
              <a:tabLst/>
              <a:defRPr/>
            </a:pPr>
            <a:r>
              <a:rPr kumimoji="0" lang="en-US" sz="6600" b="1"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CLUSTER</a:t>
            </a:r>
            <a:endParaRPr kumimoji="0" lang="en-US" sz="3600" b="1"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R="0" lvl="0"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Instances are </a:t>
            </a:r>
            <a:r>
              <a:rPr lang="en-US" sz="2800" dirty="0">
                <a:solidFill>
                  <a:schemeClr val="tx1"/>
                </a:solidFill>
                <a:latin typeface="Trebuchet MS" panose="020B0603020202020204" pitchFamily="34" charset="0"/>
              </a:rPr>
              <a:t>physically </a:t>
            </a: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close together </a:t>
            </a:r>
            <a:b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b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(same rack) in a single Availability Zone</a:t>
            </a:r>
          </a:p>
        </p:txBody>
      </p:sp>
      <p:sp>
        <p:nvSpPr>
          <p:cNvPr id="9" name="Rectangle 8">
            <a:extLst>
              <a:ext uri="{FF2B5EF4-FFF2-40B4-BE49-F238E27FC236}">
                <a16:creationId xmlns:a16="http://schemas.microsoft.com/office/drawing/2014/main" id="{8D8807C6-148C-73C3-DE6C-54FE0C3987E1}"/>
              </a:ext>
            </a:extLst>
          </p:cNvPr>
          <p:cNvSpPr/>
          <p:nvPr/>
        </p:nvSpPr>
        <p:spPr>
          <a:xfrm>
            <a:off x="7673788" y="486991"/>
            <a:ext cx="4108622" cy="174980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2000" dirty="0">
                <a:solidFill>
                  <a:srgbClr val="5B9CD5"/>
                </a:solidFill>
                <a:latin typeface="Arial" panose="020B0604020202020204" pitchFamily="34" charset="0"/>
                <a:cs typeface="Arial" panose="020B0604020202020204" pitchFamily="34" charset="0"/>
              </a:rPr>
              <a:t>Availability Zone</a:t>
            </a:r>
          </a:p>
        </p:txBody>
      </p:sp>
      <p:pic>
        <p:nvPicPr>
          <p:cNvPr id="10" name="Graphic 23">
            <a:extLst>
              <a:ext uri="{FF2B5EF4-FFF2-40B4-BE49-F238E27FC236}">
                <a16:creationId xmlns:a16="http://schemas.microsoft.com/office/drawing/2014/main" id="{96FBF43B-B576-A231-7FB2-9F63C5034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918" y="1340280"/>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A96BBA8D-BEFE-46C6-ED7A-F38987E9D9E1}"/>
              </a:ext>
            </a:extLst>
          </p:cNvPr>
          <p:cNvSpPr/>
          <p:nvPr/>
        </p:nvSpPr>
        <p:spPr>
          <a:xfrm>
            <a:off x="7924800" y="1196321"/>
            <a:ext cx="3550024" cy="78647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pic>
        <p:nvPicPr>
          <p:cNvPr id="12" name="Graphic 23">
            <a:extLst>
              <a:ext uri="{FF2B5EF4-FFF2-40B4-BE49-F238E27FC236}">
                <a16:creationId xmlns:a16="http://schemas.microsoft.com/office/drawing/2014/main" id="{11094CAF-E249-9BFC-74D0-A1A090D0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9203" y="1340280"/>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3">
            <a:extLst>
              <a:ext uri="{FF2B5EF4-FFF2-40B4-BE49-F238E27FC236}">
                <a16:creationId xmlns:a16="http://schemas.microsoft.com/office/drawing/2014/main" id="{EA20919B-764C-EABD-4B8E-436925EA0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1493" y="1340279"/>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6">
            <a:extLst>
              <a:ext uri="{FF2B5EF4-FFF2-40B4-BE49-F238E27FC236}">
                <a16:creationId xmlns:a16="http://schemas.microsoft.com/office/drawing/2014/main" id="{B84CED0F-B612-0371-908C-09665F4B7228}"/>
              </a:ext>
            </a:extLst>
          </p:cNvPr>
          <p:cNvSpPr txBox="1">
            <a:spLocks/>
          </p:cNvSpPr>
          <p:nvPr/>
        </p:nvSpPr>
        <p:spPr>
          <a:xfrm>
            <a:off x="0" y="2723788"/>
            <a:ext cx="12192000" cy="7524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fontAlgn="auto">
              <a:lnSpc>
                <a:spcPct val="100000"/>
              </a:lnSpc>
              <a:spcBef>
                <a:spcPts val="0"/>
              </a:spcBef>
              <a:spcAft>
                <a:spcPts val="0"/>
              </a:spcAft>
              <a:buClrTx/>
              <a:buSzTx/>
              <a:tabLst/>
              <a:defRPr kumimoji="0" sz="6000" b="0" i="0" u="none" strike="noStrike" cap="none" spc="0" normalizeH="0" baseline="0">
                <a:ln>
                  <a:noFill/>
                </a:ln>
                <a:solidFill>
                  <a:schemeClr val="bg1"/>
                </a:solidFill>
                <a:effectLst/>
                <a:uLnTx/>
                <a:uFillTx/>
                <a:latin typeface="Trebuchet MS" panose="020B0603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   BENEFITS/USE CASES</a:t>
            </a:r>
            <a:endParaRPr lang="en-US" dirty="0"/>
          </a:p>
        </p:txBody>
      </p:sp>
      <p:sp>
        <p:nvSpPr>
          <p:cNvPr id="17" name="Content Placeholder 4">
            <a:extLst>
              <a:ext uri="{FF2B5EF4-FFF2-40B4-BE49-F238E27FC236}">
                <a16:creationId xmlns:a16="http://schemas.microsoft.com/office/drawing/2014/main" id="{AFD11482-F644-85F5-CAA7-5976429F434A}"/>
              </a:ext>
            </a:extLst>
          </p:cNvPr>
          <p:cNvSpPr txBox="1">
            <a:spLocks/>
          </p:cNvSpPr>
          <p:nvPr/>
        </p:nvSpPr>
        <p:spPr>
          <a:xfrm>
            <a:off x="577327" y="3650243"/>
            <a:ext cx="6245014"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buClr>
                <a:schemeClr val="tx1"/>
              </a:buClr>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Very low latency between instances</a:t>
            </a:r>
          </a:p>
          <a:p>
            <a:pPr>
              <a:buClr>
                <a:schemeClr val="tx1"/>
              </a:buClr>
              <a:defRPr/>
            </a:pPr>
            <a:r>
              <a:rPr lang="en-US" sz="2251" dirty="0">
                <a:solidFill>
                  <a:prstClr val="black">
                    <a:lumMod val="75000"/>
                    <a:lumOff val="25000"/>
                  </a:prstClr>
                </a:solidFill>
                <a:latin typeface="Trebuchet MS" panose="020B0603020202020204"/>
              </a:rPr>
              <a:t>High network throughput</a:t>
            </a:r>
            <a:endPar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endParaRPr>
          </a:p>
        </p:txBody>
      </p:sp>
      <p:sp>
        <p:nvSpPr>
          <p:cNvPr id="21" name="Title 6">
            <a:extLst>
              <a:ext uri="{FF2B5EF4-FFF2-40B4-BE49-F238E27FC236}">
                <a16:creationId xmlns:a16="http://schemas.microsoft.com/office/drawing/2014/main" id="{6BFC5716-EB1B-8BA5-BD7F-64CFF93B901A}"/>
              </a:ext>
            </a:extLst>
          </p:cNvPr>
          <p:cNvSpPr txBox="1">
            <a:spLocks/>
          </p:cNvSpPr>
          <p:nvPr/>
        </p:nvSpPr>
        <p:spPr>
          <a:xfrm>
            <a:off x="0" y="4706582"/>
            <a:ext cx="12192000" cy="7524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fontAlgn="auto">
              <a:lnSpc>
                <a:spcPct val="100000"/>
              </a:lnSpc>
              <a:spcBef>
                <a:spcPts val="0"/>
              </a:spcBef>
              <a:spcAft>
                <a:spcPts val="0"/>
              </a:spcAft>
              <a:buClrTx/>
              <a:buSzTx/>
              <a:tabLst/>
              <a:defRPr kumimoji="0" sz="6000" b="0" i="0" u="none" strike="noStrike" cap="none" spc="0" normalizeH="0" baseline="0">
                <a:ln>
                  <a:noFill/>
                </a:ln>
                <a:solidFill>
                  <a:schemeClr val="bg1"/>
                </a:solidFill>
                <a:effectLst/>
                <a:uLnTx/>
                <a:uFillTx/>
                <a:latin typeface="Trebuchet MS" panose="020B0603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   RISKS</a:t>
            </a:r>
            <a:endParaRPr lang="en-US" dirty="0"/>
          </a:p>
        </p:txBody>
      </p:sp>
      <p:sp>
        <p:nvSpPr>
          <p:cNvPr id="22" name="Content Placeholder 4">
            <a:extLst>
              <a:ext uri="{FF2B5EF4-FFF2-40B4-BE49-F238E27FC236}">
                <a16:creationId xmlns:a16="http://schemas.microsoft.com/office/drawing/2014/main" id="{C1492C92-0673-28A9-2C48-B48D0B4ECADD}"/>
              </a:ext>
            </a:extLst>
          </p:cNvPr>
          <p:cNvSpPr txBox="1">
            <a:spLocks/>
          </p:cNvSpPr>
          <p:nvPr/>
        </p:nvSpPr>
        <p:spPr>
          <a:xfrm>
            <a:off x="577326" y="5633037"/>
            <a:ext cx="7988089"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buClr>
                <a:schemeClr val="tx1"/>
              </a:buClr>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Hardware</a:t>
            </a:r>
            <a:r>
              <a:rPr kumimoji="0" lang="en-US" sz="2251" b="0" i="0" u="none" strike="noStrike" kern="1200" cap="none" spc="0" normalizeH="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 failure will bring down all instances</a:t>
            </a:r>
            <a:endPar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endParaRPr>
          </a:p>
        </p:txBody>
      </p:sp>
      <p:sp>
        <p:nvSpPr>
          <p:cNvPr id="15" name="TextBox 14">
            <a:extLst>
              <a:ext uri="{FF2B5EF4-FFF2-40B4-BE49-F238E27FC236}">
                <a16:creationId xmlns:a16="http://schemas.microsoft.com/office/drawing/2014/main" id="{3089FE87-2440-7F11-D376-E85A00BBA079}"/>
              </a:ext>
            </a:extLst>
          </p:cNvPr>
          <p:cNvSpPr txBox="1"/>
          <p:nvPr/>
        </p:nvSpPr>
        <p:spPr>
          <a:xfrm>
            <a:off x="9070810" y="928236"/>
            <a:ext cx="1030359" cy="307777"/>
          </a:xfrm>
          <a:prstGeom prst="rect">
            <a:avLst/>
          </a:prstGeom>
          <a:noFill/>
        </p:spPr>
        <p:txBody>
          <a:bodyPr wrap="square" rtlCol="0">
            <a:spAutoFit/>
          </a:bodyPr>
          <a:lstStyle/>
          <a:p>
            <a:pPr algn="ctr"/>
            <a:r>
              <a:rPr lang="en-US" sz="1400" dirty="0"/>
              <a:t>Rack</a:t>
            </a:r>
          </a:p>
        </p:txBody>
      </p:sp>
    </p:spTree>
    <p:extLst>
      <p:ext uri="{BB962C8B-B14F-4D97-AF65-F5344CB8AC3E}">
        <p14:creationId xmlns:p14="http://schemas.microsoft.com/office/powerpoint/2010/main" val="25969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7" grpId="0"/>
      <p:bldP spid="21" grpId="0" animBg="1"/>
      <p:bldP spid="2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C4D404-5704-44DA-35FE-E5A5F1280303}"/>
              </a:ext>
            </a:extLst>
          </p:cNvPr>
          <p:cNvSpPr/>
          <p:nvPr/>
        </p:nvSpPr>
        <p:spPr>
          <a:xfrm>
            <a:off x="335127" y="158012"/>
            <a:ext cx="6954764" cy="2357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R="0" lvl="0" defTabSz="914400" rtl="0" eaLnBrk="1" fontAlgn="auto" latinLnBrk="0" hangingPunct="1">
              <a:lnSpc>
                <a:spcPct val="100000"/>
              </a:lnSpc>
              <a:spcBef>
                <a:spcPts val="0"/>
              </a:spcBef>
              <a:spcAft>
                <a:spcPts val="0"/>
              </a:spcAft>
              <a:buClrTx/>
              <a:buSzTx/>
              <a:tabLst/>
              <a:defRPr/>
            </a:pPr>
            <a:r>
              <a:rPr lang="en-US" sz="6600" b="1" dirty="0">
                <a:solidFill>
                  <a:srgbClr val="FF9900"/>
                </a:solidFill>
                <a:latin typeface="Trebuchet MS" panose="020B0603020202020204" pitchFamily="34" charset="0"/>
              </a:rPr>
              <a:t>SPREAD</a:t>
            </a:r>
            <a:endParaRPr kumimoji="0" lang="en-US" sz="3600" b="1"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R="0" lvl="0"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Each instance is placed on</a:t>
            </a:r>
            <a:b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b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distinct hardware, across </a:t>
            </a:r>
            <a:r>
              <a:rPr kumimoji="0" lang="en-US" sz="2800" b="0" i="0" u="none" strike="noStrike" kern="1200" cap="none" spc="0" normalizeH="0" baseline="0" noProof="0" dirty="0" err="1">
                <a:ln>
                  <a:noFill/>
                </a:ln>
                <a:solidFill>
                  <a:schemeClr val="tx1"/>
                </a:solidFill>
                <a:effectLst/>
                <a:uLnTx/>
                <a:uFillTx/>
                <a:latin typeface="Trebuchet MS" panose="020B0603020202020204" pitchFamily="34" charset="0"/>
                <a:ea typeface="+mn-ea"/>
                <a:cs typeface="+mn-cs"/>
              </a:rPr>
              <a:t>AZs</a:t>
            </a:r>
            <a:endPar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endParaRPr>
          </a:p>
        </p:txBody>
      </p:sp>
      <p:sp>
        <p:nvSpPr>
          <p:cNvPr id="14" name="Title 6">
            <a:extLst>
              <a:ext uri="{FF2B5EF4-FFF2-40B4-BE49-F238E27FC236}">
                <a16:creationId xmlns:a16="http://schemas.microsoft.com/office/drawing/2014/main" id="{B84CED0F-B612-0371-908C-09665F4B7228}"/>
              </a:ext>
            </a:extLst>
          </p:cNvPr>
          <p:cNvSpPr txBox="1">
            <a:spLocks/>
          </p:cNvSpPr>
          <p:nvPr/>
        </p:nvSpPr>
        <p:spPr>
          <a:xfrm>
            <a:off x="0" y="2723788"/>
            <a:ext cx="12192000" cy="7524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fontAlgn="auto">
              <a:lnSpc>
                <a:spcPct val="100000"/>
              </a:lnSpc>
              <a:spcBef>
                <a:spcPts val="0"/>
              </a:spcBef>
              <a:spcAft>
                <a:spcPts val="0"/>
              </a:spcAft>
              <a:buClrTx/>
              <a:buSzTx/>
              <a:tabLst/>
              <a:defRPr kumimoji="0" sz="6000" b="0" i="0" u="none" strike="noStrike" cap="none" spc="0" normalizeH="0" baseline="0">
                <a:ln>
                  <a:noFill/>
                </a:ln>
                <a:solidFill>
                  <a:schemeClr val="bg1"/>
                </a:solidFill>
                <a:effectLst/>
                <a:uLnTx/>
                <a:uFillTx/>
                <a:latin typeface="Trebuchet MS" panose="020B0603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   BENEFITS/USE CASES</a:t>
            </a:r>
            <a:endParaRPr lang="en-US" dirty="0"/>
          </a:p>
        </p:txBody>
      </p:sp>
      <p:sp>
        <p:nvSpPr>
          <p:cNvPr id="17" name="Content Placeholder 4">
            <a:extLst>
              <a:ext uri="{FF2B5EF4-FFF2-40B4-BE49-F238E27FC236}">
                <a16:creationId xmlns:a16="http://schemas.microsoft.com/office/drawing/2014/main" id="{AFD11482-F644-85F5-CAA7-5976429F434A}"/>
              </a:ext>
            </a:extLst>
          </p:cNvPr>
          <p:cNvSpPr txBox="1">
            <a:spLocks/>
          </p:cNvSpPr>
          <p:nvPr/>
        </p:nvSpPr>
        <p:spPr>
          <a:xfrm>
            <a:off x="577327" y="3650243"/>
            <a:ext cx="10994494"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buClr>
                <a:schemeClr val="tx1"/>
              </a:buClr>
              <a:defRPr/>
            </a:pPr>
            <a:r>
              <a:rPr lang="en-US" sz="2251" dirty="0">
                <a:solidFill>
                  <a:prstClr val="black">
                    <a:lumMod val="75000"/>
                    <a:lumOff val="25000"/>
                  </a:prstClr>
                </a:solidFill>
                <a:latin typeface="Trebuchet MS" panose="020B0603020202020204"/>
              </a:rPr>
              <a:t>Can isolate impact of hardware failure</a:t>
            </a:r>
          </a:p>
          <a:p>
            <a:pPr>
              <a:buClr>
                <a:schemeClr val="tx1"/>
              </a:buClr>
              <a:defRPr/>
            </a:pPr>
            <a:r>
              <a:rPr lang="en-US" sz="2251" dirty="0">
                <a:solidFill>
                  <a:prstClr val="black">
                    <a:lumMod val="75000"/>
                    <a:lumOff val="25000"/>
                  </a:prstClr>
                </a:solidFill>
                <a:latin typeface="Trebuchet MS" panose="020B0603020202020204"/>
              </a:rPr>
              <a:t>Use for workloads with small number of critical, separated instances</a:t>
            </a:r>
          </a:p>
        </p:txBody>
      </p:sp>
      <p:sp>
        <p:nvSpPr>
          <p:cNvPr id="21" name="Title 6">
            <a:extLst>
              <a:ext uri="{FF2B5EF4-FFF2-40B4-BE49-F238E27FC236}">
                <a16:creationId xmlns:a16="http://schemas.microsoft.com/office/drawing/2014/main" id="{6BFC5716-EB1B-8BA5-BD7F-64CFF93B901A}"/>
              </a:ext>
            </a:extLst>
          </p:cNvPr>
          <p:cNvSpPr txBox="1">
            <a:spLocks/>
          </p:cNvSpPr>
          <p:nvPr/>
        </p:nvSpPr>
        <p:spPr>
          <a:xfrm>
            <a:off x="0" y="4706582"/>
            <a:ext cx="12192000" cy="7524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fontAlgn="auto">
              <a:lnSpc>
                <a:spcPct val="100000"/>
              </a:lnSpc>
              <a:spcBef>
                <a:spcPts val="0"/>
              </a:spcBef>
              <a:spcAft>
                <a:spcPts val="0"/>
              </a:spcAft>
              <a:buClrTx/>
              <a:buSzTx/>
              <a:tabLst/>
              <a:defRPr kumimoji="0" sz="6000" b="0" i="0" u="none" strike="noStrike" cap="none" spc="0" normalizeH="0" baseline="0">
                <a:ln>
                  <a:noFill/>
                </a:ln>
                <a:solidFill>
                  <a:schemeClr val="bg1"/>
                </a:solidFill>
                <a:effectLst/>
                <a:uLnTx/>
                <a:uFillTx/>
                <a:latin typeface="Trebuchet MS" panose="020B0603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   RISK</a:t>
            </a:r>
            <a:endParaRPr lang="en-US" dirty="0"/>
          </a:p>
        </p:txBody>
      </p:sp>
      <p:sp>
        <p:nvSpPr>
          <p:cNvPr id="22" name="Content Placeholder 4">
            <a:extLst>
              <a:ext uri="{FF2B5EF4-FFF2-40B4-BE49-F238E27FC236}">
                <a16:creationId xmlns:a16="http://schemas.microsoft.com/office/drawing/2014/main" id="{C1492C92-0673-28A9-2C48-B48D0B4ECADD}"/>
              </a:ext>
            </a:extLst>
          </p:cNvPr>
          <p:cNvSpPr txBox="1">
            <a:spLocks/>
          </p:cNvSpPr>
          <p:nvPr/>
        </p:nvSpPr>
        <p:spPr>
          <a:xfrm>
            <a:off x="577326" y="5633037"/>
            <a:ext cx="10520980"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buClr>
                <a:schemeClr val="tx1"/>
              </a:buClr>
              <a:defRPr/>
            </a:pPr>
            <a:r>
              <a:rPr lang="en-US" sz="2251" dirty="0">
                <a:solidFill>
                  <a:prstClr val="black">
                    <a:lumMod val="75000"/>
                    <a:lumOff val="25000"/>
                  </a:prstClr>
                </a:solidFill>
                <a:latin typeface="Trebuchet MS" panose="020B0603020202020204"/>
              </a:rPr>
              <a:t>Can only have up to 7 running instances per Availability Zone per group</a:t>
            </a:r>
          </a:p>
          <a:p>
            <a:pPr>
              <a:buClr>
                <a:schemeClr val="tx1"/>
              </a:buClr>
              <a:defRPr/>
            </a:pPr>
            <a:r>
              <a:rPr lang="en-US" sz="2251" dirty="0">
                <a:solidFill>
                  <a:prstClr val="black">
                    <a:lumMod val="75000"/>
                    <a:lumOff val="25000"/>
                  </a:prstClr>
                </a:solidFill>
                <a:latin typeface="Trebuchet MS" panose="020B0603020202020204"/>
              </a:rPr>
              <a:t>Starting or launching additional instances will fail</a:t>
            </a:r>
          </a:p>
        </p:txBody>
      </p:sp>
      <p:sp>
        <p:nvSpPr>
          <p:cNvPr id="23" name="Rectangle 22">
            <a:extLst>
              <a:ext uri="{FF2B5EF4-FFF2-40B4-BE49-F238E27FC236}">
                <a16:creationId xmlns:a16="http://schemas.microsoft.com/office/drawing/2014/main" id="{40C19F14-F913-4392-0692-50F84C23075B}"/>
              </a:ext>
            </a:extLst>
          </p:cNvPr>
          <p:cNvSpPr/>
          <p:nvPr/>
        </p:nvSpPr>
        <p:spPr>
          <a:xfrm>
            <a:off x="6696772" y="493769"/>
            <a:ext cx="2456329" cy="174980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2000" dirty="0">
                <a:solidFill>
                  <a:srgbClr val="5B9CD5"/>
                </a:solidFill>
                <a:latin typeface="Arial" panose="020B0604020202020204" pitchFamily="34" charset="0"/>
                <a:cs typeface="Arial" panose="020B0604020202020204" pitchFamily="34" charset="0"/>
              </a:rPr>
              <a:t>AZ 1</a:t>
            </a:r>
          </a:p>
        </p:txBody>
      </p:sp>
      <p:pic>
        <p:nvPicPr>
          <p:cNvPr id="24" name="Graphic 23">
            <a:extLst>
              <a:ext uri="{FF2B5EF4-FFF2-40B4-BE49-F238E27FC236}">
                <a16:creationId xmlns:a16="http://schemas.microsoft.com/office/drawing/2014/main" id="{84649593-C667-577A-CB0D-9D22A642D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472" y="1350389"/>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34FBD6F2-2466-ECD9-CA5B-412D073D7757}"/>
              </a:ext>
            </a:extLst>
          </p:cNvPr>
          <p:cNvSpPr/>
          <p:nvPr/>
        </p:nvSpPr>
        <p:spPr>
          <a:xfrm>
            <a:off x="6963638" y="1206431"/>
            <a:ext cx="762113" cy="78647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447A975F-F8BB-E483-732F-2C8B591B8568}"/>
              </a:ext>
            </a:extLst>
          </p:cNvPr>
          <p:cNvSpPr txBox="1"/>
          <p:nvPr/>
        </p:nvSpPr>
        <p:spPr>
          <a:xfrm>
            <a:off x="6829514" y="924745"/>
            <a:ext cx="1030359" cy="307777"/>
          </a:xfrm>
          <a:prstGeom prst="rect">
            <a:avLst/>
          </a:prstGeom>
          <a:noFill/>
        </p:spPr>
        <p:txBody>
          <a:bodyPr wrap="square" rtlCol="0">
            <a:spAutoFit/>
          </a:bodyPr>
          <a:lstStyle/>
          <a:p>
            <a:pPr algn="ctr"/>
            <a:r>
              <a:rPr lang="en-US" sz="1400" dirty="0" err="1"/>
              <a:t>HW</a:t>
            </a:r>
            <a:r>
              <a:rPr lang="en-US" sz="1400" dirty="0"/>
              <a:t> 1</a:t>
            </a:r>
          </a:p>
        </p:txBody>
      </p:sp>
      <p:pic>
        <p:nvPicPr>
          <p:cNvPr id="34" name="Graphic 23">
            <a:extLst>
              <a:ext uri="{FF2B5EF4-FFF2-40B4-BE49-F238E27FC236}">
                <a16:creationId xmlns:a16="http://schemas.microsoft.com/office/drawing/2014/main" id="{7CC7BF17-E996-6B76-4357-AFB3E3687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770" y="1350422"/>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CC0B8D3C-9D01-C6AA-D9DB-63AE4CFE1737}"/>
              </a:ext>
            </a:extLst>
          </p:cNvPr>
          <p:cNvSpPr/>
          <p:nvPr/>
        </p:nvSpPr>
        <p:spPr>
          <a:xfrm>
            <a:off x="8105936" y="1206464"/>
            <a:ext cx="762113" cy="78647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5F121C6-7D0F-3069-6020-038A70EFBD12}"/>
              </a:ext>
            </a:extLst>
          </p:cNvPr>
          <p:cNvSpPr txBox="1"/>
          <p:nvPr/>
        </p:nvSpPr>
        <p:spPr>
          <a:xfrm>
            <a:off x="7971812" y="924778"/>
            <a:ext cx="1030359" cy="307777"/>
          </a:xfrm>
          <a:prstGeom prst="rect">
            <a:avLst/>
          </a:prstGeom>
          <a:noFill/>
        </p:spPr>
        <p:txBody>
          <a:bodyPr wrap="square" rtlCol="0">
            <a:spAutoFit/>
          </a:bodyPr>
          <a:lstStyle/>
          <a:p>
            <a:pPr algn="ctr"/>
            <a:r>
              <a:rPr lang="en-US" sz="1400" dirty="0" err="1"/>
              <a:t>HW</a:t>
            </a:r>
            <a:r>
              <a:rPr lang="en-US" sz="1400" dirty="0"/>
              <a:t> 2</a:t>
            </a:r>
          </a:p>
        </p:txBody>
      </p:sp>
      <p:sp>
        <p:nvSpPr>
          <p:cNvPr id="40" name="Rectangle 39">
            <a:extLst>
              <a:ext uri="{FF2B5EF4-FFF2-40B4-BE49-F238E27FC236}">
                <a16:creationId xmlns:a16="http://schemas.microsoft.com/office/drawing/2014/main" id="{D928612A-2C83-F26B-6CFF-86A71C02C701}"/>
              </a:ext>
            </a:extLst>
          </p:cNvPr>
          <p:cNvSpPr/>
          <p:nvPr/>
        </p:nvSpPr>
        <p:spPr>
          <a:xfrm>
            <a:off x="9400544" y="493769"/>
            <a:ext cx="2456329" cy="1749806"/>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2000" dirty="0">
                <a:solidFill>
                  <a:srgbClr val="5B9CD5"/>
                </a:solidFill>
                <a:latin typeface="Arial" panose="020B0604020202020204" pitchFamily="34" charset="0"/>
                <a:cs typeface="Arial" panose="020B0604020202020204" pitchFamily="34" charset="0"/>
              </a:rPr>
              <a:t>AZ 2</a:t>
            </a:r>
          </a:p>
        </p:txBody>
      </p:sp>
      <p:pic>
        <p:nvPicPr>
          <p:cNvPr id="41" name="Graphic 23">
            <a:extLst>
              <a:ext uri="{FF2B5EF4-FFF2-40B4-BE49-F238E27FC236}">
                <a16:creationId xmlns:a16="http://schemas.microsoft.com/office/drawing/2014/main" id="{31ACC413-4A1F-EA9A-3D61-EBE822138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5244" y="1350389"/>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a:extLst>
              <a:ext uri="{FF2B5EF4-FFF2-40B4-BE49-F238E27FC236}">
                <a16:creationId xmlns:a16="http://schemas.microsoft.com/office/drawing/2014/main" id="{C74B19D6-8C30-2574-4425-9B753BFBE430}"/>
              </a:ext>
            </a:extLst>
          </p:cNvPr>
          <p:cNvSpPr/>
          <p:nvPr/>
        </p:nvSpPr>
        <p:spPr>
          <a:xfrm>
            <a:off x="9667410" y="1206431"/>
            <a:ext cx="762113" cy="78647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B89B66CB-5AA2-6FEC-AE73-E1BF906032F0}"/>
              </a:ext>
            </a:extLst>
          </p:cNvPr>
          <p:cNvSpPr txBox="1"/>
          <p:nvPr/>
        </p:nvSpPr>
        <p:spPr>
          <a:xfrm>
            <a:off x="9533286" y="924745"/>
            <a:ext cx="1030359" cy="307777"/>
          </a:xfrm>
          <a:prstGeom prst="rect">
            <a:avLst/>
          </a:prstGeom>
          <a:noFill/>
        </p:spPr>
        <p:txBody>
          <a:bodyPr wrap="square" rtlCol="0">
            <a:spAutoFit/>
          </a:bodyPr>
          <a:lstStyle/>
          <a:p>
            <a:pPr algn="ctr"/>
            <a:r>
              <a:rPr lang="en-US" sz="1400" dirty="0" err="1"/>
              <a:t>HW</a:t>
            </a:r>
            <a:r>
              <a:rPr lang="en-US" sz="1400" dirty="0"/>
              <a:t> 3</a:t>
            </a:r>
          </a:p>
        </p:txBody>
      </p:sp>
      <p:pic>
        <p:nvPicPr>
          <p:cNvPr id="44" name="Graphic 23">
            <a:extLst>
              <a:ext uri="{FF2B5EF4-FFF2-40B4-BE49-F238E27FC236}">
                <a16:creationId xmlns:a16="http://schemas.microsoft.com/office/drawing/2014/main" id="{2EEAE4BD-3084-22FC-2F33-13AC85268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7542" y="1350422"/>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a:extLst>
              <a:ext uri="{FF2B5EF4-FFF2-40B4-BE49-F238E27FC236}">
                <a16:creationId xmlns:a16="http://schemas.microsoft.com/office/drawing/2014/main" id="{2EF6D6AE-617B-95AA-79D1-B100102E48ED}"/>
              </a:ext>
            </a:extLst>
          </p:cNvPr>
          <p:cNvSpPr/>
          <p:nvPr/>
        </p:nvSpPr>
        <p:spPr>
          <a:xfrm>
            <a:off x="10809708" y="1206464"/>
            <a:ext cx="762113" cy="78647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B4AFC888-DAAA-F844-81A0-99030D62BF1C}"/>
              </a:ext>
            </a:extLst>
          </p:cNvPr>
          <p:cNvSpPr txBox="1"/>
          <p:nvPr/>
        </p:nvSpPr>
        <p:spPr>
          <a:xfrm>
            <a:off x="10675584" y="924778"/>
            <a:ext cx="1030359" cy="307777"/>
          </a:xfrm>
          <a:prstGeom prst="rect">
            <a:avLst/>
          </a:prstGeom>
          <a:noFill/>
        </p:spPr>
        <p:txBody>
          <a:bodyPr wrap="square" rtlCol="0">
            <a:spAutoFit/>
          </a:bodyPr>
          <a:lstStyle/>
          <a:p>
            <a:pPr algn="ctr"/>
            <a:r>
              <a:rPr lang="en-US" sz="1400" dirty="0" err="1"/>
              <a:t>HW</a:t>
            </a:r>
            <a:r>
              <a:rPr lang="en-US" sz="1400" dirty="0"/>
              <a:t> 4</a:t>
            </a:r>
          </a:p>
        </p:txBody>
      </p:sp>
    </p:spTree>
    <p:extLst>
      <p:ext uri="{BB962C8B-B14F-4D97-AF65-F5344CB8AC3E}">
        <p14:creationId xmlns:p14="http://schemas.microsoft.com/office/powerpoint/2010/main" val="298794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21" grpId="0" animBg="1"/>
      <p:bldP spid="22" grpId="0"/>
      <p:bldP spid="23" grpId="0" animBg="1"/>
      <p:bldP spid="25" grpId="0" animBg="1"/>
      <p:bldP spid="33" grpId="0"/>
      <p:bldP spid="35" grpId="0" animBg="1"/>
      <p:bldP spid="36" grpId="0"/>
      <p:bldP spid="40" grpId="0" animBg="1"/>
      <p:bldP spid="42" grpId="0" animBg="1"/>
      <p:bldP spid="43" grpId="0"/>
      <p:bldP spid="45"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C4D404-5704-44DA-35FE-E5A5F1280303}"/>
              </a:ext>
            </a:extLst>
          </p:cNvPr>
          <p:cNvSpPr/>
          <p:nvPr/>
        </p:nvSpPr>
        <p:spPr>
          <a:xfrm>
            <a:off x="335127" y="158012"/>
            <a:ext cx="6954764" cy="2357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R="0" lvl="0" defTabSz="914400" rtl="0" eaLnBrk="1" fontAlgn="auto" latinLnBrk="0" hangingPunct="1">
              <a:lnSpc>
                <a:spcPct val="100000"/>
              </a:lnSpc>
              <a:spcBef>
                <a:spcPts val="0"/>
              </a:spcBef>
              <a:spcAft>
                <a:spcPts val="0"/>
              </a:spcAft>
              <a:buClrTx/>
              <a:buSzTx/>
              <a:tabLst/>
              <a:defRPr/>
            </a:pPr>
            <a:r>
              <a:rPr lang="en-US" sz="6600" b="1" dirty="0">
                <a:solidFill>
                  <a:srgbClr val="FF9900"/>
                </a:solidFill>
                <a:latin typeface="Trebuchet MS" panose="020B0603020202020204" pitchFamily="34" charset="0"/>
              </a:rPr>
              <a:t>PARTITION</a:t>
            </a:r>
            <a:endParaRPr kumimoji="0" lang="en-US" sz="3600" b="1"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R="0" lvl="0"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Instances are </a:t>
            </a:r>
            <a:r>
              <a:rPr lang="en-US" sz="2800" dirty="0">
                <a:solidFill>
                  <a:schemeClr val="tx1"/>
                </a:solidFill>
                <a:latin typeface="Trebuchet MS" panose="020B0603020202020204" pitchFamily="34" charset="0"/>
              </a:rPr>
              <a:t>grouped into partitions, which are each on separate racks</a:t>
            </a:r>
            <a:endParaRPr kumimoji="0" lang="en-US" sz="2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endParaRPr>
          </a:p>
        </p:txBody>
      </p:sp>
      <p:sp>
        <p:nvSpPr>
          <p:cNvPr id="9" name="Rectangle 8">
            <a:extLst>
              <a:ext uri="{FF2B5EF4-FFF2-40B4-BE49-F238E27FC236}">
                <a16:creationId xmlns:a16="http://schemas.microsoft.com/office/drawing/2014/main" id="{8D8807C6-148C-73C3-DE6C-54FE0C3987E1}"/>
              </a:ext>
            </a:extLst>
          </p:cNvPr>
          <p:cNvSpPr/>
          <p:nvPr/>
        </p:nvSpPr>
        <p:spPr>
          <a:xfrm>
            <a:off x="7453220" y="486990"/>
            <a:ext cx="2660293" cy="2028263"/>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2000" dirty="0">
                <a:solidFill>
                  <a:srgbClr val="5B9CD5"/>
                </a:solidFill>
                <a:latin typeface="Arial" panose="020B0604020202020204" pitchFamily="34" charset="0"/>
                <a:cs typeface="Arial" panose="020B0604020202020204" pitchFamily="34" charset="0"/>
              </a:rPr>
              <a:t>AZ 1</a:t>
            </a:r>
          </a:p>
        </p:txBody>
      </p:sp>
      <p:pic>
        <p:nvPicPr>
          <p:cNvPr id="10" name="Graphic 23">
            <a:extLst>
              <a:ext uri="{FF2B5EF4-FFF2-40B4-BE49-F238E27FC236}">
                <a16:creationId xmlns:a16="http://schemas.microsoft.com/office/drawing/2014/main" id="{96FBF43B-B576-A231-7FB2-9F63C5034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439" y="1500337"/>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A96BBA8D-BEFE-46C6-ED7A-F38987E9D9E1}"/>
              </a:ext>
            </a:extLst>
          </p:cNvPr>
          <p:cNvSpPr/>
          <p:nvPr/>
        </p:nvSpPr>
        <p:spPr>
          <a:xfrm>
            <a:off x="7717156" y="1377445"/>
            <a:ext cx="939464" cy="92660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pic>
        <p:nvPicPr>
          <p:cNvPr id="12" name="Graphic 23">
            <a:extLst>
              <a:ext uri="{FF2B5EF4-FFF2-40B4-BE49-F238E27FC236}">
                <a16:creationId xmlns:a16="http://schemas.microsoft.com/office/drawing/2014/main" id="{11094CAF-E249-9BFC-74D0-A1A090D0A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322" y="1733690"/>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6">
            <a:extLst>
              <a:ext uri="{FF2B5EF4-FFF2-40B4-BE49-F238E27FC236}">
                <a16:creationId xmlns:a16="http://schemas.microsoft.com/office/drawing/2014/main" id="{B84CED0F-B612-0371-908C-09665F4B7228}"/>
              </a:ext>
            </a:extLst>
          </p:cNvPr>
          <p:cNvSpPr txBox="1">
            <a:spLocks/>
          </p:cNvSpPr>
          <p:nvPr/>
        </p:nvSpPr>
        <p:spPr>
          <a:xfrm>
            <a:off x="0" y="2723788"/>
            <a:ext cx="12192000" cy="75247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fontAlgn="auto">
              <a:lnSpc>
                <a:spcPct val="100000"/>
              </a:lnSpc>
              <a:spcBef>
                <a:spcPts val="0"/>
              </a:spcBef>
              <a:spcAft>
                <a:spcPts val="0"/>
              </a:spcAft>
              <a:buClrTx/>
              <a:buSzTx/>
              <a:tabLst/>
              <a:defRPr kumimoji="0" sz="6000" b="0" i="0" u="none" strike="noStrike" cap="none" spc="0" normalizeH="0" baseline="0">
                <a:ln>
                  <a:noFill/>
                </a:ln>
                <a:solidFill>
                  <a:schemeClr val="bg1"/>
                </a:solidFill>
                <a:effectLst/>
                <a:uLnTx/>
                <a:uFillTx/>
                <a:latin typeface="Trebuchet MS" panose="020B0603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t>   BENEFITS/USE CASES</a:t>
            </a:r>
            <a:endParaRPr lang="en-US" dirty="0"/>
          </a:p>
        </p:txBody>
      </p:sp>
      <p:sp>
        <p:nvSpPr>
          <p:cNvPr id="17" name="Content Placeholder 4">
            <a:extLst>
              <a:ext uri="{FF2B5EF4-FFF2-40B4-BE49-F238E27FC236}">
                <a16:creationId xmlns:a16="http://schemas.microsoft.com/office/drawing/2014/main" id="{AFD11482-F644-85F5-CAA7-5976429F434A}"/>
              </a:ext>
            </a:extLst>
          </p:cNvPr>
          <p:cNvSpPr txBox="1">
            <a:spLocks/>
          </p:cNvSpPr>
          <p:nvPr/>
        </p:nvSpPr>
        <p:spPr>
          <a:xfrm>
            <a:off x="577327" y="3650243"/>
            <a:ext cx="9706958"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a:buClr>
                <a:schemeClr val="tx1"/>
              </a:buClr>
              <a:defRPr/>
            </a:pPr>
            <a:r>
              <a:rPr lang="en-US" sz="2251" dirty="0">
                <a:solidFill>
                  <a:prstClr val="black">
                    <a:lumMod val="75000"/>
                    <a:lumOff val="25000"/>
                  </a:prstClr>
                </a:solidFill>
                <a:latin typeface="Trebuchet MS" panose="020B0603020202020204"/>
              </a:rPr>
              <a:t>Can have up to 7 partitions per Availability Zone</a:t>
            </a:r>
          </a:p>
          <a:p>
            <a:pPr>
              <a:buClr>
                <a:schemeClr val="tx1"/>
              </a:buClr>
              <a:defRPr/>
            </a:pPr>
            <a:r>
              <a:rPr lang="en-US" sz="2251" dirty="0">
                <a:solidFill>
                  <a:prstClr val="black">
                    <a:lumMod val="75000"/>
                    <a:lumOff val="25000"/>
                  </a:prstClr>
                </a:solidFill>
                <a:latin typeface="Trebuchet MS" panose="020B0603020202020204"/>
              </a:rPr>
              <a:t>Can isolate impact of hardware failure</a:t>
            </a:r>
          </a:p>
          <a:p>
            <a:pPr>
              <a:buClr>
                <a:schemeClr val="tx1"/>
              </a:buClr>
              <a:defRPr/>
            </a:pPr>
            <a:r>
              <a:rPr lang="en-US" sz="2251" dirty="0">
                <a:solidFill>
                  <a:prstClr val="black">
                    <a:lumMod val="75000"/>
                    <a:lumOff val="25000"/>
                  </a:prstClr>
                </a:solidFill>
                <a:latin typeface="Trebuchet MS" panose="020B0603020202020204"/>
              </a:rPr>
              <a:t>Large distributed workloads, such as HDFS, HBase and Cassandra</a:t>
            </a:r>
          </a:p>
          <a:p>
            <a:pPr>
              <a:buClr>
                <a:schemeClr val="tx1"/>
              </a:buClr>
              <a:defRPr/>
            </a:pPr>
            <a:endPar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endParaRPr>
          </a:p>
        </p:txBody>
      </p:sp>
      <p:sp>
        <p:nvSpPr>
          <p:cNvPr id="27" name="TextBox 26">
            <a:extLst>
              <a:ext uri="{FF2B5EF4-FFF2-40B4-BE49-F238E27FC236}">
                <a16:creationId xmlns:a16="http://schemas.microsoft.com/office/drawing/2014/main" id="{0E64EDF4-9CCD-1825-59FD-9BA41DFB5CAC}"/>
              </a:ext>
            </a:extLst>
          </p:cNvPr>
          <p:cNvSpPr txBox="1"/>
          <p:nvPr/>
        </p:nvSpPr>
        <p:spPr>
          <a:xfrm>
            <a:off x="7671708" y="1031502"/>
            <a:ext cx="1030359" cy="307777"/>
          </a:xfrm>
          <a:prstGeom prst="rect">
            <a:avLst/>
          </a:prstGeom>
          <a:noFill/>
        </p:spPr>
        <p:txBody>
          <a:bodyPr wrap="square" rtlCol="0">
            <a:spAutoFit/>
          </a:bodyPr>
          <a:lstStyle/>
          <a:p>
            <a:pPr algn="ctr"/>
            <a:r>
              <a:rPr lang="en-US" sz="1400" dirty="0"/>
              <a:t>Partition 1</a:t>
            </a:r>
          </a:p>
        </p:txBody>
      </p:sp>
      <p:pic>
        <p:nvPicPr>
          <p:cNvPr id="28" name="Graphic 23">
            <a:extLst>
              <a:ext uri="{FF2B5EF4-FFF2-40B4-BE49-F238E27FC236}">
                <a16:creationId xmlns:a16="http://schemas.microsoft.com/office/drawing/2014/main" id="{BD06AD8E-452E-8798-4906-1D1155E45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8343" y="1491077"/>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CBD8C709-8726-FF0B-E9BA-0B87DBC42897}"/>
              </a:ext>
            </a:extLst>
          </p:cNvPr>
          <p:cNvSpPr/>
          <p:nvPr/>
        </p:nvSpPr>
        <p:spPr>
          <a:xfrm>
            <a:off x="8937060" y="1368185"/>
            <a:ext cx="939464" cy="92660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pic>
        <p:nvPicPr>
          <p:cNvPr id="30" name="Graphic 23">
            <a:extLst>
              <a:ext uri="{FF2B5EF4-FFF2-40B4-BE49-F238E27FC236}">
                <a16:creationId xmlns:a16="http://schemas.microsoft.com/office/drawing/2014/main" id="{ECB56F8A-776C-3C11-4354-9D3A9A74A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4226" y="1724430"/>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2F38614E-7823-712C-658E-7DA783A0CCDC}"/>
              </a:ext>
            </a:extLst>
          </p:cNvPr>
          <p:cNvSpPr txBox="1"/>
          <p:nvPr/>
        </p:nvSpPr>
        <p:spPr>
          <a:xfrm>
            <a:off x="8891612" y="1022242"/>
            <a:ext cx="1030359" cy="307777"/>
          </a:xfrm>
          <a:prstGeom prst="rect">
            <a:avLst/>
          </a:prstGeom>
          <a:noFill/>
        </p:spPr>
        <p:txBody>
          <a:bodyPr wrap="square" rtlCol="0">
            <a:spAutoFit/>
          </a:bodyPr>
          <a:lstStyle/>
          <a:p>
            <a:pPr algn="ctr"/>
            <a:r>
              <a:rPr lang="en-US" sz="1400" dirty="0"/>
              <a:t>Partition 2</a:t>
            </a:r>
          </a:p>
        </p:txBody>
      </p:sp>
      <p:sp>
        <p:nvSpPr>
          <p:cNvPr id="49" name="Rectangle 48">
            <a:extLst>
              <a:ext uri="{FF2B5EF4-FFF2-40B4-BE49-F238E27FC236}">
                <a16:creationId xmlns:a16="http://schemas.microsoft.com/office/drawing/2014/main" id="{F0B72481-8E70-EADE-14FB-7ABE01B68DB2}"/>
              </a:ext>
            </a:extLst>
          </p:cNvPr>
          <p:cNvSpPr/>
          <p:nvPr/>
        </p:nvSpPr>
        <p:spPr>
          <a:xfrm>
            <a:off x="10350263" y="502780"/>
            <a:ext cx="1400887" cy="2028263"/>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2000" dirty="0">
                <a:solidFill>
                  <a:srgbClr val="5B9CD5"/>
                </a:solidFill>
                <a:latin typeface="Arial" panose="020B0604020202020204" pitchFamily="34" charset="0"/>
                <a:cs typeface="Arial" panose="020B0604020202020204" pitchFamily="34" charset="0"/>
              </a:rPr>
              <a:t>AZ 2</a:t>
            </a:r>
          </a:p>
        </p:txBody>
      </p:sp>
      <p:pic>
        <p:nvPicPr>
          <p:cNvPr id="50" name="Graphic 23">
            <a:extLst>
              <a:ext uri="{FF2B5EF4-FFF2-40B4-BE49-F238E27FC236}">
                <a16:creationId xmlns:a16="http://schemas.microsoft.com/office/drawing/2014/main" id="{C8E494B7-7F48-6120-81CD-5B99FC783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0976" y="1516127"/>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a:extLst>
              <a:ext uri="{FF2B5EF4-FFF2-40B4-BE49-F238E27FC236}">
                <a16:creationId xmlns:a16="http://schemas.microsoft.com/office/drawing/2014/main" id="{4CD36E05-97E7-6542-5A9F-2267B884516C}"/>
              </a:ext>
            </a:extLst>
          </p:cNvPr>
          <p:cNvSpPr/>
          <p:nvPr/>
        </p:nvSpPr>
        <p:spPr>
          <a:xfrm>
            <a:off x="10579693" y="1393235"/>
            <a:ext cx="939464" cy="92660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D86613"/>
              </a:solidFill>
              <a:latin typeface="Arial" panose="020B0604020202020204" pitchFamily="34" charset="0"/>
              <a:cs typeface="Arial" panose="020B0604020202020204" pitchFamily="34" charset="0"/>
            </a:endParaRPr>
          </a:p>
        </p:txBody>
      </p:sp>
      <p:pic>
        <p:nvPicPr>
          <p:cNvPr id="52" name="Graphic 23">
            <a:extLst>
              <a:ext uri="{FF2B5EF4-FFF2-40B4-BE49-F238E27FC236}">
                <a16:creationId xmlns:a16="http://schemas.microsoft.com/office/drawing/2014/main" id="{628E101E-1128-B6B8-0131-2168B106BA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6859" y="1749480"/>
            <a:ext cx="498287" cy="49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BE39790D-C976-8E0C-72CA-8A5B8578B5EA}"/>
              </a:ext>
            </a:extLst>
          </p:cNvPr>
          <p:cNvSpPr txBox="1"/>
          <p:nvPr/>
        </p:nvSpPr>
        <p:spPr>
          <a:xfrm>
            <a:off x="10534245" y="1047292"/>
            <a:ext cx="1030359" cy="307777"/>
          </a:xfrm>
          <a:prstGeom prst="rect">
            <a:avLst/>
          </a:prstGeom>
          <a:noFill/>
        </p:spPr>
        <p:txBody>
          <a:bodyPr wrap="square" rtlCol="0">
            <a:spAutoFit/>
          </a:bodyPr>
          <a:lstStyle/>
          <a:p>
            <a:pPr algn="ctr"/>
            <a:r>
              <a:rPr lang="en-US" sz="1400" dirty="0"/>
              <a:t>Partition 3</a:t>
            </a:r>
          </a:p>
        </p:txBody>
      </p:sp>
    </p:spTree>
    <p:extLst>
      <p:ext uri="{BB962C8B-B14F-4D97-AF65-F5344CB8AC3E}">
        <p14:creationId xmlns:p14="http://schemas.microsoft.com/office/powerpoint/2010/main" val="42684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7" grpId="0" build="p"/>
      <p:bldP spid="27" grpId="0"/>
      <p:bldP spid="29" grpId="0" animBg="1"/>
      <p:bldP spid="31" grpId="0"/>
      <p:bldP spid="49" grpId="0" animBg="1"/>
      <p:bldP spid="51" grpId="0" animBg="1"/>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038482"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EC2 Placement Groups</a:t>
            </a:r>
          </a:p>
        </p:txBody>
      </p:sp>
      <p:pic>
        <p:nvPicPr>
          <p:cNvPr id="7" name="Picture 6" descr="A blue sign with white text&#10;&#10;Description automatically generated with medium confidence">
            <a:extLst>
              <a:ext uri="{FF2B5EF4-FFF2-40B4-BE49-F238E27FC236}">
                <a16:creationId xmlns:a16="http://schemas.microsoft.com/office/drawing/2014/main" id="{BCEDD1E2-5F97-3782-B26C-4E1FF1D50DB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96715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hard disc&#10;&#10;Description automatically generated">
            <a:extLst>
              <a:ext uri="{FF2B5EF4-FFF2-40B4-BE49-F238E27FC236}">
                <a16:creationId xmlns:a16="http://schemas.microsoft.com/office/drawing/2014/main" id="{063F08D1-5B6C-4034-AB84-501E0BDE52E0}"/>
              </a:ext>
            </a:extLst>
          </p:cNvPr>
          <p:cNvPicPr>
            <a:picLocks noChangeAspect="1"/>
          </p:cNvPicPr>
          <p:nvPr/>
        </p:nvPicPr>
        <p:blipFill rotWithShape="1">
          <a:blip r:embed="rId3">
            <a:extLst>
              <a:ext uri="{28A0092B-C50C-407E-A947-70E740481C1C}">
                <a14:useLocalDpi xmlns:a14="http://schemas.microsoft.com/office/drawing/2010/main" val="0"/>
              </a:ext>
            </a:extLst>
          </a:blip>
          <a:srcRect t="11507"/>
          <a:stretch/>
        </p:blipFill>
        <p:spPr>
          <a:xfrm>
            <a:off x="-1" y="-1"/>
            <a:ext cx="12192001" cy="6872499"/>
          </a:xfrm>
          <a:prstGeom prst="rect">
            <a:avLst/>
          </a:prstGeom>
        </p:spPr>
      </p:pic>
      <p:sp>
        <p:nvSpPr>
          <p:cNvPr id="4" name="Rectangle 3">
            <a:extLst>
              <a:ext uri="{FF2B5EF4-FFF2-40B4-BE49-F238E27FC236}">
                <a16:creationId xmlns:a16="http://schemas.microsoft.com/office/drawing/2014/main" id="{A97E32A4-1FBC-4AB1-9225-B2824AC5C32E}"/>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ELASTIC BLOCK STORE (EBS)</a:t>
            </a:r>
          </a:p>
        </p:txBody>
      </p:sp>
      <p:pic>
        <p:nvPicPr>
          <p:cNvPr id="7" name="Graphic 17">
            <a:extLst>
              <a:ext uri="{FF2B5EF4-FFF2-40B4-BE49-F238E27FC236}">
                <a16:creationId xmlns:a16="http://schemas.microsoft.com/office/drawing/2014/main" id="{B95EB70C-C1CA-4CDF-9E32-2D9005993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5246370"/>
            <a:ext cx="1184030" cy="1196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828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Storage for an EC2 instance</a:t>
            </a:r>
          </a:p>
          <a:p>
            <a:pPr lvl="1"/>
            <a:r>
              <a:rPr lang="en-US" sz="2400" dirty="0">
                <a:latin typeface="+mj-lt"/>
              </a:rPr>
              <a:t>Think of this as a virtual hard drive</a:t>
            </a:r>
          </a:p>
          <a:p>
            <a:pPr lvl="2"/>
            <a:r>
              <a:rPr lang="en-US" sz="2000" dirty="0">
                <a:latin typeface="+mj-lt"/>
              </a:rPr>
              <a:t>Attached over the network (not physically)</a:t>
            </a:r>
          </a:p>
          <a:p>
            <a:pPr lvl="1"/>
            <a:r>
              <a:rPr lang="en-US" sz="2400" dirty="0">
                <a:latin typeface="+mj-lt"/>
              </a:rPr>
              <a:t>Root volume created for an EC2 instance; can add additional volumes as needed</a:t>
            </a:r>
          </a:p>
          <a:p>
            <a:pPr lvl="1"/>
            <a:r>
              <a:rPr lang="en-US" sz="2400" dirty="0">
                <a:latin typeface="+mj-lt"/>
              </a:rPr>
              <a:t>A volume can only be attached to one instance at a time</a:t>
            </a:r>
          </a:p>
          <a:p>
            <a:pPr lvl="1"/>
            <a:r>
              <a:rPr lang="en-US" sz="2400" dirty="0">
                <a:latin typeface="+mj-lt"/>
              </a:rPr>
              <a:t>Must be in the same availability zone as the instance</a:t>
            </a:r>
          </a:p>
          <a:p>
            <a:r>
              <a:rPr lang="en-US" sz="2800" dirty="0">
                <a:latin typeface="+mj-lt"/>
              </a:rPr>
              <a:t>Default persistence settings</a:t>
            </a:r>
          </a:p>
          <a:p>
            <a:pPr lvl="1"/>
            <a:r>
              <a:rPr lang="en-US" sz="2400" dirty="0">
                <a:latin typeface="+mj-lt"/>
              </a:rPr>
              <a:t>Persists when an instance is shut down</a:t>
            </a:r>
          </a:p>
          <a:p>
            <a:pPr lvl="1"/>
            <a:r>
              <a:rPr lang="en-US" sz="2400" dirty="0">
                <a:latin typeface="+mj-lt"/>
              </a:rPr>
              <a:t>Deletes when an instance is terminated</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Elastic </a:t>
            </a:r>
            <a:br>
              <a:rPr lang="en-US" dirty="0"/>
            </a:br>
            <a:r>
              <a:rPr lang="en-US" dirty="0"/>
              <a:t>Block Store (EBS)</a:t>
            </a:r>
          </a:p>
        </p:txBody>
      </p:sp>
      <p:pic>
        <p:nvPicPr>
          <p:cNvPr id="4" name="Graphic 17">
            <a:extLst>
              <a:ext uri="{FF2B5EF4-FFF2-40B4-BE49-F238E27FC236}">
                <a16:creationId xmlns:a16="http://schemas.microsoft.com/office/drawing/2014/main" id="{D3911114-64FF-4C44-80D7-D3C463E14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3" y="17033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0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weet, several&#10;&#10;Description automatically generated">
            <a:extLst>
              <a:ext uri="{FF2B5EF4-FFF2-40B4-BE49-F238E27FC236}">
                <a16:creationId xmlns:a16="http://schemas.microsoft.com/office/drawing/2014/main" id="{E39AA9E7-BEAA-EDB2-B18D-7A4332D3A5C2}"/>
              </a:ext>
            </a:extLst>
          </p:cNvPr>
          <p:cNvPicPr>
            <a:picLocks noChangeAspect="1"/>
          </p:cNvPicPr>
          <p:nvPr/>
        </p:nvPicPr>
        <p:blipFill rotWithShape="1">
          <a:blip r:embed="rId3">
            <a:extLst>
              <a:ext uri="{28A0092B-C50C-407E-A947-70E740481C1C}">
                <a14:useLocalDpi xmlns:a14="http://schemas.microsoft.com/office/drawing/2010/main" val="0"/>
              </a:ext>
            </a:extLst>
          </a:blip>
          <a:srcRect t="5244" b="5918"/>
          <a:stretch/>
        </p:blipFill>
        <p:spPr>
          <a:xfrm>
            <a:off x="-1" y="0"/>
            <a:ext cx="12192001" cy="6858000"/>
          </a:xfrm>
          <a:prstGeom prst="rect">
            <a:avLst/>
          </a:prstGeom>
        </p:spPr>
      </p:pic>
    </p:spTree>
    <p:extLst>
      <p:ext uri="{BB962C8B-B14F-4D97-AF65-F5344CB8AC3E}">
        <p14:creationId xmlns:p14="http://schemas.microsoft.com/office/powerpoint/2010/main" val="3426284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391EF-9435-5DAC-E80F-47AD27994B44}"/>
              </a:ext>
            </a:extLst>
          </p:cNvPr>
          <p:cNvPicPr>
            <a:picLocks noChangeAspect="1"/>
          </p:cNvPicPr>
          <p:nvPr/>
        </p:nvPicPr>
        <p:blipFill>
          <a:blip r:embed="rId3"/>
          <a:stretch>
            <a:fillRect/>
          </a:stretch>
        </p:blipFill>
        <p:spPr>
          <a:xfrm>
            <a:off x="2776074" y="956917"/>
            <a:ext cx="6639852" cy="4944165"/>
          </a:xfrm>
          <a:prstGeom prst="rect">
            <a:avLst/>
          </a:prstGeom>
          <a:ln>
            <a:solidFill>
              <a:schemeClr val="bg1">
                <a:lumMod val="85000"/>
              </a:schemeClr>
            </a:solidFill>
          </a:ln>
        </p:spPr>
      </p:pic>
      <p:sp>
        <p:nvSpPr>
          <p:cNvPr id="4" name="Rectangle 3">
            <a:extLst>
              <a:ext uri="{FF2B5EF4-FFF2-40B4-BE49-F238E27FC236}">
                <a16:creationId xmlns:a16="http://schemas.microsoft.com/office/drawing/2014/main" id="{81E6592A-28CC-4D22-E720-482DE849BC29}"/>
              </a:ext>
            </a:extLst>
          </p:cNvPr>
          <p:cNvSpPr/>
          <p:nvPr/>
        </p:nvSpPr>
        <p:spPr>
          <a:xfrm>
            <a:off x="5034337" y="3123344"/>
            <a:ext cx="2167847" cy="2897312"/>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03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39D4C2-8223-6691-8B40-1E54D57927FF}"/>
              </a:ext>
            </a:extLst>
          </p:cNvPr>
          <p:cNvSpPr>
            <a:spLocks noGrp="1"/>
          </p:cNvSpPr>
          <p:nvPr>
            <p:ph type="body" sz="quarter" idx="10"/>
          </p:nvPr>
        </p:nvSpPr>
        <p:spPr>
          <a:xfrm>
            <a:off x="5073227" y="469054"/>
            <a:ext cx="6563359" cy="5919895"/>
          </a:xfrm>
        </p:spPr>
        <p:txBody>
          <a:bodyPr/>
          <a:lstStyle/>
          <a:p>
            <a:r>
              <a:rPr lang="en-US" sz="2800" dirty="0">
                <a:latin typeface="+mj-lt"/>
              </a:rPr>
              <a:t>I/O (input/output)</a:t>
            </a:r>
          </a:p>
          <a:p>
            <a:pPr lvl="1"/>
            <a:r>
              <a:rPr lang="en-US" sz="2200" dirty="0">
                <a:latin typeface="+mj-lt"/>
              </a:rPr>
              <a:t>A measure of how many times you access the disk</a:t>
            </a:r>
          </a:p>
          <a:p>
            <a:pPr lvl="1"/>
            <a:r>
              <a:rPr lang="en-US" sz="2200" dirty="0">
                <a:latin typeface="+mj-lt"/>
              </a:rPr>
              <a:t>1 read from the disk = 1 bite of chocolate</a:t>
            </a:r>
          </a:p>
          <a:p>
            <a:pPr lvl="1"/>
            <a:r>
              <a:rPr lang="en-US" sz="2200" dirty="0">
                <a:latin typeface="+mj-lt"/>
              </a:rPr>
              <a:t>Read an entire file = finish the entire chocolate bar (lots of bites)</a:t>
            </a:r>
          </a:p>
          <a:p>
            <a:r>
              <a:rPr lang="en-US" sz="2800" dirty="0">
                <a:latin typeface="+mj-lt"/>
              </a:rPr>
              <a:t>IOPS</a:t>
            </a:r>
          </a:p>
          <a:p>
            <a:pPr lvl="1"/>
            <a:r>
              <a:rPr lang="en-US" sz="2200" dirty="0">
                <a:latin typeface="+mj-lt"/>
              </a:rPr>
              <a:t>I/O per second</a:t>
            </a:r>
          </a:p>
          <a:p>
            <a:pPr lvl="1"/>
            <a:r>
              <a:rPr lang="en-US" sz="2200" dirty="0">
                <a:latin typeface="+mj-lt"/>
              </a:rPr>
              <a:t>An EBS volume optimized for IOPS = fast biting</a:t>
            </a:r>
          </a:p>
        </p:txBody>
      </p:sp>
      <p:sp>
        <p:nvSpPr>
          <p:cNvPr id="3" name="Content Placeholder 2">
            <a:extLst>
              <a:ext uri="{FF2B5EF4-FFF2-40B4-BE49-F238E27FC236}">
                <a16:creationId xmlns:a16="http://schemas.microsoft.com/office/drawing/2014/main" id="{E60039F0-FC15-BE2E-4A3E-DB70D2E2E519}"/>
              </a:ext>
            </a:extLst>
          </p:cNvPr>
          <p:cNvSpPr>
            <a:spLocks noGrp="1"/>
          </p:cNvSpPr>
          <p:nvPr>
            <p:ph sz="quarter" idx="14"/>
          </p:nvPr>
        </p:nvSpPr>
        <p:spPr/>
        <p:txBody>
          <a:bodyPr/>
          <a:lstStyle/>
          <a:p>
            <a:r>
              <a:rPr lang="en-US" dirty="0"/>
              <a:t>What Exactly </a:t>
            </a:r>
            <a:br>
              <a:rPr lang="en-US" dirty="0"/>
            </a:br>
            <a:r>
              <a:rPr lang="en-US" dirty="0"/>
              <a:t>is </a:t>
            </a:r>
            <a:r>
              <a:rPr lang="en-US" b="1" dirty="0">
                <a:solidFill>
                  <a:srgbClr val="FF9900"/>
                </a:solidFill>
              </a:rPr>
              <a:t>IOPS</a:t>
            </a:r>
            <a:r>
              <a:rPr lang="en-US" dirty="0"/>
              <a:t>?</a:t>
            </a:r>
          </a:p>
        </p:txBody>
      </p:sp>
    </p:spTree>
    <p:extLst>
      <p:ext uri="{BB962C8B-B14F-4D97-AF65-F5344CB8AC3E}">
        <p14:creationId xmlns:p14="http://schemas.microsoft.com/office/powerpoint/2010/main" val="100405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39D4C2-8223-6691-8B40-1E54D57927FF}"/>
              </a:ext>
            </a:extLst>
          </p:cNvPr>
          <p:cNvSpPr>
            <a:spLocks noGrp="1"/>
          </p:cNvSpPr>
          <p:nvPr>
            <p:ph type="body" sz="quarter" idx="10"/>
          </p:nvPr>
        </p:nvSpPr>
        <p:spPr>
          <a:xfrm>
            <a:off x="5073227" y="469054"/>
            <a:ext cx="6563359" cy="5919895"/>
          </a:xfrm>
        </p:spPr>
        <p:txBody>
          <a:bodyPr/>
          <a:lstStyle/>
          <a:p>
            <a:r>
              <a:rPr lang="en-US" sz="2800" dirty="0">
                <a:latin typeface="+mj-lt"/>
              </a:rPr>
              <a:t>Throughput</a:t>
            </a:r>
          </a:p>
          <a:p>
            <a:pPr lvl="1"/>
            <a:r>
              <a:rPr lang="en-US" sz="2200" dirty="0">
                <a:latin typeface="+mj-lt"/>
              </a:rPr>
              <a:t>How much you can read from a single access to the disk (i.e., a single I/O)</a:t>
            </a:r>
          </a:p>
          <a:p>
            <a:pPr lvl="1"/>
            <a:r>
              <a:rPr lang="en-US" sz="2200" dirty="0">
                <a:latin typeface="+mj-lt"/>
              </a:rPr>
              <a:t>The size of the bite of chocolate (big bite or small bite)</a:t>
            </a:r>
          </a:p>
          <a:p>
            <a:pPr lvl="1"/>
            <a:r>
              <a:rPr lang="en-US" sz="2200" dirty="0">
                <a:latin typeface="+mj-lt"/>
              </a:rPr>
              <a:t>An EBS volume optimized </a:t>
            </a:r>
            <a:r>
              <a:rPr lang="en-US" sz="2200">
                <a:latin typeface="+mj-lt"/>
              </a:rPr>
              <a:t>for Throughput </a:t>
            </a:r>
            <a:r>
              <a:rPr lang="en-US" sz="2200" dirty="0">
                <a:latin typeface="+mj-lt"/>
              </a:rPr>
              <a:t>= large bites</a:t>
            </a:r>
          </a:p>
          <a:p>
            <a:pPr lvl="2"/>
            <a:r>
              <a:rPr lang="en-US" sz="2000" dirty="0">
                <a:latin typeface="+mj-lt"/>
              </a:rPr>
              <a:t>You can finish the chocolate bar faster</a:t>
            </a:r>
          </a:p>
        </p:txBody>
      </p:sp>
      <p:sp>
        <p:nvSpPr>
          <p:cNvPr id="3" name="Content Placeholder 2">
            <a:extLst>
              <a:ext uri="{FF2B5EF4-FFF2-40B4-BE49-F238E27FC236}">
                <a16:creationId xmlns:a16="http://schemas.microsoft.com/office/drawing/2014/main" id="{E60039F0-FC15-BE2E-4A3E-DB70D2E2E519}"/>
              </a:ext>
            </a:extLst>
          </p:cNvPr>
          <p:cNvSpPr>
            <a:spLocks noGrp="1"/>
          </p:cNvSpPr>
          <p:nvPr>
            <p:ph sz="quarter" idx="14"/>
          </p:nvPr>
        </p:nvSpPr>
        <p:spPr/>
        <p:txBody>
          <a:bodyPr/>
          <a:lstStyle/>
          <a:p>
            <a:r>
              <a:rPr lang="en-US" dirty="0"/>
              <a:t>What Exactly </a:t>
            </a:r>
            <a:br>
              <a:rPr lang="en-US" dirty="0"/>
            </a:br>
            <a:r>
              <a:rPr lang="en-US" dirty="0"/>
              <a:t>is </a:t>
            </a:r>
            <a:r>
              <a:rPr lang="en-US" b="1" dirty="0">
                <a:solidFill>
                  <a:srgbClr val="FF9900"/>
                </a:solidFill>
              </a:rPr>
              <a:t>Throughput</a:t>
            </a:r>
            <a:r>
              <a:rPr lang="en-US" dirty="0"/>
              <a:t>?</a:t>
            </a:r>
          </a:p>
        </p:txBody>
      </p:sp>
    </p:spTree>
    <p:extLst>
      <p:ext uri="{BB962C8B-B14F-4D97-AF65-F5344CB8AC3E}">
        <p14:creationId xmlns:p14="http://schemas.microsoft.com/office/powerpoint/2010/main" val="390801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94479" y="1601210"/>
            <a:ext cx="8853288" cy="578417"/>
          </a:xfrm>
        </p:spPr>
        <p:txBody>
          <a:bodyPr/>
          <a:lstStyle/>
          <a:p>
            <a:r>
              <a:rPr lang="en-US" sz="4400" dirty="0">
                <a:latin typeface="+mj-lt"/>
              </a:rPr>
              <a:t>Elastic Compute Cloud (EC2)</a:t>
            </a:r>
          </a:p>
        </p:txBody>
      </p:sp>
      <p:sp>
        <p:nvSpPr>
          <p:cNvPr id="5" name="Text Placeholder 4"/>
          <p:cNvSpPr>
            <a:spLocks noGrp="1"/>
          </p:cNvSpPr>
          <p:nvPr>
            <p:ph type="body" sz="quarter" idx="11"/>
          </p:nvPr>
        </p:nvSpPr>
        <p:spPr>
          <a:xfrm>
            <a:off x="1493900" y="2415513"/>
            <a:ext cx="7904212" cy="2175172"/>
          </a:xfrm>
        </p:spPr>
        <p:txBody>
          <a:bodyPr/>
          <a:lstStyle/>
          <a:p>
            <a:r>
              <a:rPr lang="en-US" dirty="0">
                <a:latin typeface="+mj-lt"/>
              </a:rPr>
              <a:t>A virtual server that you “rent” in AWS</a:t>
            </a:r>
          </a:p>
          <a:p>
            <a:r>
              <a:rPr lang="en-US" dirty="0">
                <a:latin typeface="+mj-lt"/>
              </a:rPr>
              <a:t>Called an “Instance”</a:t>
            </a:r>
          </a:p>
        </p:txBody>
      </p:sp>
      <p:pic>
        <p:nvPicPr>
          <p:cNvPr id="7" name="Graphic 5">
            <a:extLst>
              <a:ext uri="{FF2B5EF4-FFF2-40B4-BE49-F238E27FC236}">
                <a16:creationId xmlns:a16="http://schemas.microsoft.com/office/drawing/2014/main" id="{ECF09BC9-C01D-49EF-8874-8E7804F5D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6677" y="486257"/>
            <a:ext cx="827280" cy="83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69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Use Cases for IOPS vs. Throughput</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804738" y="1582155"/>
            <a:ext cx="401854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IOPS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25046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Throughput</a:t>
            </a:r>
          </a:p>
        </p:txBody>
      </p:sp>
      <p:sp>
        <p:nvSpPr>
          <p:cNvPr id="10" name="TextBox 9">
            <a:extLst>
              <a:ext uri="{FF2B5EF4-FFF2-40B4-BE49-F238E27FC236}">
                <a16:creationId xmlns:a16="http://schemas.microsoft.com/office/drawing/2014/main" id="{B8C0DA1E-1D85-4FF7-BE86-93ACE7684235}"/>
              </a:ext>
            </a:extLst>
          </p:cNvPr>
          <p:cNvSpPr txBox="1"/>
          <p:nvPr/>
        </p:nvSpPr>
        <p:spPr>
          <a:xfrm>
            <a:off x="1074825" y="2139845"/>
            <a:ext cx="4751710" cy="3190144"/>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Databases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(frequent retrievals, but a small amount of data each time, or small “bites”)</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74845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Big Data/Warehousing</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(usually</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large data files that require large “bites”)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5" name="Rectangle 4">
            <a:extLst>
              <a:ext uri="{FF2B5EF4-FFF2-40B4-BE49-F238E27FC236}">
                <a16:creationId xmlns:a16="http://schemas.microsoft.com/office/drawing/2014/main" id="{093791F3-364A-D000-384A-1B0D9280BBA2}"/>
              </a:ext>
            </a:extLst>
          </p:cNvPr>
          <p:cNvSpPr/>
          <p:nvPr/>
        </p:nvSpPr>
        <p:spPr>
          <a:xfrm>
            <a:off x="1362973" y="4160920"/>
            <a:ext cx="9466054" cy="1630509"/>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OTHER TYPES</a:t>
            </a:r>
          </a:p>
          <a:p>
            <a:pPr marL="285750" indent="-285750">
              <a:buFont typeface="Arial" panose="020B0604020202020204" pitchFamily="34" charset="0"/>
              <a:buChar char="•"/>
            </a:pPr>
            <a:r>
              <a:rPr lang="en-US" sz="2000" b="1" dirty="0"/>
              <a:t>General Purpose SSDs: </a:t>
            </a:r>
            <a:r>
              <a:rPr lang="en-US" sz="2000" dirty="0"/>
              <a:t>Used for a wide variety of workloads</a:t>
            </a:r>
          </a:p>
          <a:p>
            <a:pPr marL="742950" lvl="1" indent="-285750">
              <a:buFont typeface="Arial" panose="020B0604020202020204" pitchFamily="34" charset="0"/>
              <a:buChar char="•"/>
            </a:pPr>
            <a:r>
              <a:rPr lang="en-US" sz="2000" dirty="0"/>
              <a:t>Max IOPS: 16,000</a:t>
            </a:r>
          </a:p>
          <a:p>
            <a:pPr marL="285750" indent="-285750">
              <a:buFont typeface="Arial" panose="020B0604020202020204" pitchFamily="34" charset="0"/>
              <a:buChar char="•"/>
            </a:pPr>
            <a:r>
              <a:rPr lang="en-US" sz="2000" b="1" dirty="0"/>
              <a:t>Cold HDD: L</a:t>
            </a:r>
            <a:r>
              <a:rPr lang="en-US" sz="2000" dirty="0"/>
              <a:t>owest-cost HDD for less frequently accessed workloads</a:t>
            </a:r>
            <a:endParaRPr lang="en-US" dirty="0"/>
          </a:p>
        </p:txBody>
      </p:sp>
    </p:spTree>
    <p:extLst>
      <p:ext uri="{BB962C8B-B14F-4D97-AF65-F5344CB8AC3E}">
        <p14:creationId xmlns:p14="http://schemas.microsoft.com/office/powerpoint/2010/main" val="23670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Can create a snapshot of a volume and then restore it</a:t>
            </a:r>
          </a:p>
          <a:p>
            <a:pPr lvl="1"/>
            <a:r>
              <a:rPr lang="en-US" sz="2400" dirty="0">
                <a:latin typeface="+mj-lt"/>
              </a:rPr>
              <a:t>Stored in S3</a:t>
            </a:r>
          </a:p>
          <a:p>
            <a:pPr lvl="1"/>
            <a:r>
              <a:rPr lang="en-US" sz="2400" dirty="0">
                <a:latin typeface="+mj-lt"/>
              </a:rPr>
              <a:t>Useful for backup/recovery or copying to another availability region</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Elastic </a:t>
            </a:r>
            <a:br>
              <a:rPr lang="en-US" dirty="0"/>
            </a:br>
            <a:r>
              <a:rPr lang="en-US" dirty="0"/>
              <a:t>Block Store (EBS)</a:t>
            </a:r>
          </a:p>
        </p:txBody>
      </p:sp>
      <p:pic>
        <p:nvPicPr>
          <p:cNvPr id="4" name="Graphic 17">
            <a:extLst>
              <a:ext uri="{FF2B5EF4-FFF2-40B4-BE49-F238E27FC236}">
                <a16:creationId xmlns:a16="http://schemas.microsoft.com/office/drawing/2014/main" id="{D3911114-64FF-4C44-80D7-D3C463E14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3" y="17033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86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and Attaching an EBS Volume</a:t>
            </a:r>
          </a:p>
        </p:txBody>
      </p:sp>
      <p:pic>
        <p:nvPicPr>
          <p:cNvPr id="7" name="Picture 6" descr="A blue sign with white text&#10;&#10;Description automatically generated with medium confidence">
            <a:extLst>
              <a:ext uri="{FF2B5EF4-FFF2-40B4-BE49-F238E27FC236}">
                <a16:creationId xmlns:a16="http://schemas.microsoft.com/office/drawing/2014/main" id="{E252DCC8-3260-C393-BC07-0F914C662E5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247928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Storage that’s </a:t>
            </a:r>
            <a:r>
              <a:rPr lang="en-US" sz="2800" i="1" dirty="0">
                <a:latin typeface="+mj-lt"/>
              </a:rPr>
              <a:t>physically</a:t>
            </a:r>
            <a:r>
              <a:rPr lang="en-US" sz="2800" dirty="0">
                <a:latin typeface="+mj-lt"/>
              </a:rPr>
              <a:t> attached to your instance’s underlying hardware</a:t>
            </a:r>
          </a:p>
          <a:p>
            <a:pPr lvl="1"/>
            <a:r>
              <a:rPr lang="en-US" sz="2400" dirty="0">
                <a:latin typeface="+mj-lt"/>
              </a:rPr>
              <a:t>Faster performance</a:t>
            </a:r>
          </a:p>
          <a:p>
            <a:r>
              <a:rPr lang="en-US" sz="2800" dirty="0">
                <a:latin typeface="+mj-lt"/>
              </a:rPr>
              <a:t>BUT storage is ephemeral</a:t>
            </a:r>
          </a:p>
          <a:p>
            <a:pPr lvl="1"/>
            <a:r>
              <a:rPr lang="en-US" sz="2400" dirty="0">
                <a:latin typeface="+mj-lt"/>
              </a:rPr>
              <a:t>Data is lost when an instance is stopped (or if hardware fails)</a:t>
            </a:r>
          </a:p>
          <a:p>
            <a:r>
              <a:rPr lang="en-US" sz="2800" dirty="0">
                <a:latin typeface="+mj-lt"/>
              </a:rPr>
              <a:t>Use cases</a:t>
            </a:r>
          </a:p>
          <a:p>
            <a:pPr lvl="1"/>
            <a:r>
              <a:rPr lang="en-US" sz="2400" dirty="0">
                <a:latin typeface="+mj-lt"/>
              </a:rPr>
              <a:t>Workloads that need to store </a:t>
            </a:r>
            <a:r>
              <a:rPr lang="en-US" sz="2400" b="1" dirty="0">
                <a:latin typeface="+mj-lt"/>
              </a:rPr>
              <a:t>temporary </a:t>
            </a:r>
            <a:r>
              <a:rPr lang="en-US" sz="2400" dirty="0">
                <a:latin typeface="+mj-lt"/>
              </a:rPr>
              <a:t>content or need fast caching performance</a:t>
            </a:r>
          </a:p>
          <a:p>
            <a:pPr lvl="2"/>
            <a:r>
              <a:rPr lang="en-US" sz="1800" dirty="0">
                <a:latin typeface="+mj-lt"/>
              </a:rPr>
              <a:t>Graphics rendering, where temporary data will be discarded after rendering an image</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EC2 </a:t>
            </a:r>
            <a:br>
              <a:rPr lang="en-US" dirty="0"/>
            </a:br>
            <a:r>
              <a:rPr lang="en-US" dirty="0"/>
              <a:t>Instance </a:t>
            </a:r>
            <a:br>
              <a:rPr lang="en-US" dirty="0"/>
            </a:br>
            <a:r>
              <a:rPr lang="en-US" dirty="0"/>
              <a:t>Store</a:t>
            </a:r>
          </a:p>
        </p:txBody>
      </p:sp>
    </p:spTree>
    <p:extLst>
      <p:ext uri="{BB962C8B-B14F-4D97-AF65-F5344CB8AC3E}">
        <p14:creationId xmlns:p14="http://schemas.microsoft.com/office/powerpoint/2010/main" val="34190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Lambda</a:t>
            </a:r>
          </a:p>
        </p:txBody>
      </p:sp>
      <p:pic>
        <p:nvPicPr>
          <p:cNvPr id="6" name="Graphic 7">
            <a:extLst>
              <a:ext uri="{FF2B5EF4-FFF2-40B4-BE49-F238E27FC236}">
                <a16:creationId xmlns:a16="http://schemas.microsoft.com/office/drawing/2014/main" id="{124E261F-B3A5-4602-892C-5C6A54919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018" y="2009481"/>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1407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8EFDEA1D-34D7-4EEB-A1D7-EE66349A5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96" y="2699340"/>
            <a:ext cx="1459319" cy="1459319"/>
          </a:xfrm>
          <a:prstGeom prst="rect">
            <a:avLst/>
          </a:prstGeom>
        </p:spPr>
      </p:pic>
      <p:sp>
        <p:nvSpPr>
          <p:cNvPr id="3" name="Rectangle 2">
            <a:extLst>
              <a:ext uri="{FF2B5EF4-FFF2-40B4-BE49-F238E27FC236}">
                <a16:creationId xmlns:a16="http://schemas.microsoft.com/office/drawing/2014/main" id="{52000DA9-453A-4276-B1BC-A34A5578F997}"/>
              </a:ext>
            </a:extLst>
          </p:cNvPr>
          <p:cNvSpPr/>
          <p:nvPr/>
        </p:nvSpPr>
        <p:spPr>
          <a:xfrm>
            <a:off x="2665377" y="2879386"/>
            <a:ext cx="1177047" cy="109922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Upload video</a:t>
            </a:r>
          </a:p>
        </p:txBody>
      </p:sp>
      <p:cxnSp>
        <p:nvCxnSpPr>
          <p:cNvPr id="4" name="Straight Arrow Connector 3">
            <a:extLst>
              <a:ext uri="{FF2B5EF4-FFF2-40B4-BE49-F238E27FC236}">
                <a16:creationId xmlns:a16="http://schemas.microsoft.com/office/drawing/2014/main" id="{BD27797E-6DE7-4602-B4EB-8B98627C19C7}"/>
              </a:ext>
            </a:extLst>
          </p:cNvPr>
          <p:cNvCxnSpPr>
            <a:cxnSpLocks/>
            <a:stCxn id="2" idx="3"/>
            <a:endCxn id="3" idx="1"/>
          </p:cNvCxnSpPr>
          <p:nvPr/>
        </p:nvCxnSpPr>
        <p:spPr>
          <a:xfrm flipV="1">
            <a:off x="2091615" y="3428999"/>
            <a:ext cx="573762"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30D3FD8-0BD8-40E2-A37A-5C0B8B15E237}"/>
              </a:ext>
            </a:extLst>
          </p:cNvPr>
          <p:cNvSpPr/>
          <p:nvPr/>
        </p:nvSpPr>
        <p:spPr>
          <a:xfrm>
            <a:off x="5225378" y="1420069"/>
            <a:ext cx="1177047" cy="109922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small thumbnail</a:t>
            </a:r>
          </a:p>
        </p:txBody>
      </p:sp>
      <p:sp>
        <p:nvSpPr>
          <p:cNvPr id="6" name="Rectangle 5">
            <a:extLst>
              <a:ext uri="{FF2B5EF4-FFF2-40B4-BE49-F238E27FC236}">
                <a16:creationId xmlns:a16="http://schemas.microsoft.com/office/drawing/2014/main" id="{F0E80A6D-710C-4996-AD76-0CCFDE020A54}"/>
              </a:ext>
            </a:extLst>
          </p:cNvPr>
          <p:cNvSpPr/>
          <p:nvPr/>
        </p:nvSpPr>
        <p:spPr>
          <a:xfrm>
            <a:off x="5225377" y="2901898"/>
            <a:ext cx="1177047" cy="109922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large thumbnail</a:t>
            </a:r>
          </a:p>
        </p:txBody>
      </p:sp>
      <p:sp>
        <p:nvSpPr>
          <p:cNvPr id="7" name="Rectangle 6">
            <a:extLst>
              <a:ext uri="{FF2B5EF4-FFF2-40B4-BE49-F238E27FC236}">
                <a16:creationId xmlns:a16="http://schemas.microsoft.com/office/drawing/2014/main" id="{75F207C7-BDF4-4282-ADB7-961257C92E79}"/>
              </a:ext>
            </a:extLst>
          </p:cNvPr>
          <p:cNvSpPr/>
          <p:nvPr/>
        </p:nvSpPr>
        <p:spPr>
          <a:xfrm>
            <a:off x="5225377" y="4338705"/>
            <a:ext cx="1177047" cy="109922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HD video</a:t>
            </a:r>
          </a:p>
        </p:txBody>
      </p:sp>
      <p:sp>
        <p:nvSpPr>
          <p:cNvPr id="8" name="Rectangle 7">
            <a:extLst>
              <a:ext uri="{FF2B5EF4-FFF2-40B4-BE49-F238E27FC236}">
                <a16:creationId xmlns:a16="http://schemas.microsoft.com/office/drawing/2014/main" id="{0D009A3B-72BE-45F5-B38F-1DB8284433AA}"/>
              </a:ext>
            </a:extLst>
          </p:cNvPr>
          <p:cNvSpPr/>
          <p:nvPr/>
        </p:nvSpPr>
        <p:spPr>
          <a:xfrm>
            <a:off x="7835841" y="2151256"/>
            <a:ext cx="3505288" cy="2581054"/>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9" name="Connector: Elbow 8">
            <a:extLst>
              <a:ext uri="{FF2B5EF4-FFF2-40B4-BE49-F238E27FC236}">
                <a16:creationId xmlns:a16="http://schemas.microsoft.com/office/drawing/2014/main" id="{007AC679-2CF0-4A8B-96CE-1FB9B784AFA7}"/>
              </a:ext>
            </a:extLst>
          </p:cNvPr>
          <p:cNvCxnSpPr>
            <a:cxnSpLocks/>
            <a:stCxn id="3" idx="3"/>
            <a:endCxn id="5" idx="1"/>
          </p:cNvCxnSpPr>
          <p:nvPr/>
        </p:nvCxnSpPr>
        <p:spPr>
          <a:xfrm flipV="1">
            <a:off x="3842424" y="1969682"/>
            <a:ext cx="1382954" cy="1459317"/>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9F1B9255-8904-4D19-A550-F5EFD192E53E}"/>
              </a:ext>
            </a:extLst>
          </p:cNvPr>
          <p:cNvCxnSpPr>
            <a:cxnSpLocks/>
            <a:stCxn id="3" idx="3"/>
            <a:endCxn id="7" idx="1"/>
          </p:cNvCxnSpPr>
          <p:nvPr/>
        </p:nvCxnSpPr>
        <p:spPr>
          <a:xfrm>
            <a:off x="3842424" y="3428999"/>
            <a:ext cx="1382953" cy="1459319"/>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Icon&#10;&#10;Description automatically generated">
            <a:extLst>
              <a:ext uri="{FF2B5EF4-FFF2-40B4-BE49-F238E27FC236}">
                <a16:creationId xmlns:a16="http://schemas.microsoft.com/office/drawing/2014/main" id="{B71EF16D-E099-4DAA-8374-425FFA34A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455" y="2465740"/>
            <a:ext cx="1949030" cy="1949030"/>
          </a:xfrm>
          <a:prstGeom prst="rect">
            <a:avLst/>
          </a:prstGeom>
        </p:spPr>
      </p:pic>
      <p:cxnSp>
        <p:nvCxnSpPr>
          <p:cNvPr id="13" name="Connector: Elbow 12">
            <a:extLst>
              <a:ext uri="{FF2B5EF4-FFF2-40B4-BE49-F238E27FC236}">
                <a16:creationId xmlns:a16="http://schemas.microsoft.com/office/drawing/2014/main" id="{1348F89A-0FC3-4AF4-813E-98552F4278FB}"/>
              </a:ext>
            </a:extLst>
          </p:cNvPr>
          <p:cNvCxnSpPr>
            <a:cxnSpLocks/>
            <a:stCxn id="5" idx="3"/>
          </p:cNvCxnSpPr>
          <p:nvPr/>
        </p:nvCxnSpPr>
        <p:spPr>
          <a:xfrm>
            <a:off x="6402425" y="1969682"/>
            <a:ext cx="1446386" cy="1184511"/>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8BD5318-7A13-41F3-84FB-859BFCFCDE23}"/>
              </a:ext>
            </a:extLst>
          </p:cNvPr>
          <p:cNvCxnSpPr>
            <a:cxnSpLocks/>
            <a:stCxn id="7" idx="3"/>
          </p:cNvCxnSpPr>
          <p:nvPr/>
        </p:nvCxnSpPr>
        <p:spPr>
          <a:xfrm flipV="1">
            <a:off x="6402424" y="3789092"/>
            <a:ext cx="1433416" cy="1099226"/>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F1B5CD-1EC6-436D-9512-328E50764164}"/>
              </a:ext>
            </a:extLst>
          </p:cNvPr>
          <p:cNvCxnSpPr>
            <a:cxnSpLocks/>
            <a:stCxn id="6" idx="3"/>
            <a:endCxn id="8" idx="1"/>
          </p:cNvCxnSpPr>
          <p:nvPr/>
        </p:nvCxnSpPr>
        <p:spPr>
          <a:xfrm flipV="1">
            <a:off x="6402424" y="3441783"/>
            <a:ext cx="1433417" cy="97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8B5D91-14AD-4B65-A1E4-AF2D1E6A2873}"/>
              </a:ext>
            </a:extLst>
          </p:cNvPr>
          <p:cNvCxnSpPr>
            <a:cxnSpLocks/>
            <a:stCxn id="3" idx="3"/>
            <a:endCxn id="6" idx="1"/>
          </p:cNvCxnSpPr>
          <p:nvPr/>
        </p:nvCxnSpPr>
        <p:spPr>
          <a:xfrm>
            <a:off x="3842424" y="3428999"/>
            <a:ext cx="1382953" cy="2251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53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BC647-2D77-43D3-81AB-23858CABBEAC}"/>
              </a:ext>
            </a:extLst>
          </p:cNvPr>
          <p:cNvSpPr>
            <a:spLocks noGrp="1"/>
          </p:cNvSpPr>
          <p:nvPr>
            <p:ph type="body" sz="quarter" idx="10"/>
          </p:nvPr>
        </p:nvSpPr>
        <p:spPr>
          <a:xfrm>
            <a:off x="2144183" y="1997817"/>
            <a:ext cx="7903633" cy="578417"/>
          </a:xfrm>
        </p:spPr>
        <p:txBody>
          <a:bodyPr/>
          <a:lstStyle/>
          <a:p>
            <a:r>
              <a:rPr lang="en-US" sz="4000" dirty="0">
                <a:latin typeface="+mj-lt"/>
              </a:rPr>
              <a:t>AWS Lambda</a:t>
            </a:r>
          </a:p>
        </p:txBody>
      </p:sp>
      <p:sp>
        <p:nvSpPr>
          <p:cNvPr id="3" name="Text Placeholder 2">
            <a:extLst>
              <a:ext uri="{FF2B5EF4-FFF2-40B4-BE49-F238E27FC236}">
                <a16:creationId xmlns:a16="http://schemas.microsoft.com/office/drawing/2014/main" id="{8D35E3FC-A075-427D-BD2A-ABB32F34FB4D}"/>
              </a:ext>
            </a:extLst>
          </p:cNvPr>
          <p:cNvSpPr>
            <a:spLocks noGrp="1"/>
          </p:cNvSpPr>
          <p:nvPr>
            <p:ph type="body" sz="quarter" idx="11"/>
          </p:nvPr>
        </p:nvSpPr>
        <p:spPr>
          <a:xfrm>
            <a:off x="2144182" y="2646867"/>
            <a:ext cx="7904212" cy="2175172"/>
          </a:xfrm>
        </p:spPr>
        <p:txBody>
          <a:bodyPr/>
          <a:lstStyle/>
          <a:p>
            <a:r>
              <a:rPr lang="en-US" dirty="0">
                <a:latin typeface="+mj-lt"/>
              </a:rPr>
              <a:t>Serverless computing</a:t>
            </a:r>
          </a:p>
        </p:txBody>
      </p:sp>
    </p:spTree>
    <p:extLst>
      <p:ext uri="{BB962C8B-B14F-4D97-AF65-F5344CB8AC3E}">
        <p14:creationId xmlns:p14="http://schemas.microsoft.com/office/powerpoint/2010/main" val="853056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BC647-2D77-43D3-81AB-23858CABBEAC}"/>
              </a:ext>
            </a:extLst>
          </p:cNvPr>
          <p:cNvSpPr>
            <a:spLocks noGrp="1"/>
          </p:cNvSpPr>
          <p:nvPr>
            <p:ph type="body" sz="quarter" idx="10"/>
          </p:nvPr>
        </p:nvSpPr>
        <p:spPr/>
        <p:txBody>
          <a:bodyPr/>
          <a:lstStyle/>
          <a:p>
            <a:r>
              <a:rPr lang="en-US" sz="4000" dirty="0">
                <a:latin typeface="+mj-lt"/>
              </a:rPr>
              <a:t>AWS Lambda</a:t>
            </a:r>
          </a:p>
        </p:txBody>
      </p:sp>
      <p:sp>
        <p:nvSpPr>
          <p:cNvPr id="3" name="Text Placeholder 2">
            <a:extLst>
              <a:ext uri="{FF2B5EF4-FFF2-40B4-BE49-F238E27FC236}">
                <a16:creationId xmlns:a16="http://schemas.microsoft.com/office/drawing/2014/main" id="{8D35E3FC-A075-427D-BD2A-ABB32F34FB4D}"/>
              </a:ext>
            </a:extLst>
          </p:cNvPr>
          <p:cNvSpPr>
            <a:spLocks noGrp="1"/>
          </p:cNvSpPr>
          <p:nvPr>
            <p:ph type="body" sz="quarter" idx="11"/>
          </p:nvPr>
        </p:nvSpPr>
        <p:spPr/>
        <p:txBody>
          <a:bodyPr/>
          <a:lstStyle/>
          <a:p>
            <a:r>
              <a:rPr lang="en-US" dirty="0">
                <a:latin typeface="+mj-lt"/>
              </a:rPr>
              <a:t>Serverless computing</a:t>
            </a:r>
          </a:p>
        </p:txBody>
      </p:sp>
      <p:sp>
        <p:nvSpPr>
          <p:cNvPr id="4" name="Text Placeholder 2">
            <a:extLst>
              <a:ext uri="{FF2B5EF4-FFF2-40B4-BE49-F238E27FC236}">
                <a16:creationId xmlns:a16="http://schemas.microsoft.com/office/drawing/2014/main" id="{ED20E1AC-E1DD-4596-B908-E42E23CB9188}"/>
              </a:ext>
            </a:extLst>
          </p:cNvPr>
          <p:cNvSpPr txBox="1">
            <a:spLocks/>
          </p:cNvSpPr>
          <p:nvPr/>
        </p:nvSpPr>
        <p:spPr>
          <a:xfrm>
            <a:off x="2143317" y="3212014"/>
            <a:ext cx="8566724" cy="1680658"/>
          </a:xfr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2800" kern="1200" dirty="0" smtClean="0">
                <a:solidFill>
                  <a:schemeClr val="tx1"/>
                </a:solidFill>
                <a:latin typeface="Myriad Pro" panose="020B0503030403020204" pitchFamily="34" charset="0"/>
                <a:ea typeface="Tahoma" pitchFamily="34" charset="0"/>
                <a:cs typeface="Tahoma"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a:solidFill>
                  <a:schemeClr val="tx1">
                    <a:lumMod val="65000"/>
                    <a:lumOff val="35000"/>
                  </a:schemeClr>
                </a:solidFill>
                <a:latin typeface="Tahoma" pitchFamily="34" charset="0"/>
                <a:ea typeface="Tahoma" pitchFamily="34" charset="0"/>
                <a:cs typeface="Tahoma"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Tahoma" pitchFamily="34" charset="0"/>
                <a:cs typeface="Tahoma" pitchFamily="34" charset="0"/>
              </a:rPr>
              <a:t>Runs on a server you don’t have to buy or manage</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D85F353-910C-43CE-98F8-246BA3CE1B3D}"/>
                  </a:ext>
                </a:extLst>
              </p14:cNvPr>
              <p14:cNvContentPartPr/>
              <p14:nvPr/>
            </p14:nvContentPartPr>
            <p14:xfrm>
              <a:off x="1996465" y="2838185"/>
              <a:ext cx="3700440" cy="125640"/>
            </p14:xfrm>
          </p:contentPart>
        </mc:Choice>
        <mc:Fallback xmlns="">
          <p:pic>
            <p:nvPicPr>
              <p:cNvPr id="5" name="Ink 4">
                <a:extLst>
                  <a:ext uri="{FF2B5EF4-FFF2-40B4-BE49-F238E27FC236}">
                    <a16:creationId xmlns:a16="http://schemas.microsoft.com/office/drawing/2014/main" id="{AD85F353-910C-43CE-98F8-246BA3CE1B3D}"/>
                  </a:ext>
                </a:extLst>
              </p:cNvPr>
              <p:cNvPicPr/>
              <p:nvPr/>
            </p:nvPicPr>
            <p:blipFill>
              <a:blip r:embed="rId4"/>
              <a:stretch>
                <a:fillRect/>
              </a:stretch>
            </p:blipFill>
            <p:spPr>
              <a:xfrm>
                <a:off x="1978465" y="2820185"/>
                <a:ext cx="3736080" cy="161280"/>
              </a:xfrm>
              <a:prstGeom prst="rect">
                <a:avLst/>
              </a:prstGeom>
            </p:spPr>
          </p:pic>
        </mc:Fallback>
      </mc:AlternateContent>
    </p:spTree>
    <p:extLst>
      <p:ext uri="{BB962C8B-B14F-4D97-AF65-F5344CB8AC3E}">
        <p14:creationId xmlns:p14="http://schemas.microsoft.com/office/powerpoint/2010/main" val="331218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BC647-2D77-43D3-81AB-23858CABBEAC}"/>
              </a:ext>
            </a:extLst>
          </p:cNvPr>
          <p:cNvSpPr>
            <a:spLocks noGrp="1"/>
          </p:cNvSpPr>
          <p:nvPr>
            <p:ph type="body" sz="quarter" idx="10"/>
          </p:nvPr>
        </p:nvSpPr>
        <p:spPr/>
        <p:txBody>
          <a:bodyPr/>
          <a:lstStyle/>
          <a:p>
            <a:r>
              <a:rPr lang="en-US" sz="4000" dirty="0">
                <a:latin typeface="+mj-lt"/>
              </a:rPr>
              <a:t>AWS Lambda</a:t>
            </a:r>
          </a:p>
        </p:txBody>
      </p:sp>
      <p:sp>
        <p:nvSpPr>
          <p:cNvPr id="3" name="Text Placeholder 2">
            <a:extLst>
              <a:ext uri="{FF2B5EF4-FFF2-40B4-BE49-F238E27FC236}">
                <a16:creationId xmlns:a16="http://schemas.microsoft.com/office/drawing/2014/main" id="{8D35E3FC-A075-427D-BD2A-ABB32F34FB4D}"/>
              </a:ext>
            </a:extLst>
          </p:cNvPr>
          <p:cNvSpPr>
            <a:spLocks noGrp="1"/>
          </p:cNvSpPr>
          <p:nvPr>
            <p:ph type="body" sz="quarter" idx="11"/>
          </p:nvPr>
        </p:nvSpPr>
        <p:spPr>
          <a:xfrm>
            <a:off x="2143895" y="2646867"/>
            <a:ext cx="8723802" cy="2175172"/>
          </a:xfrm>
        </p:spPr>
        <p:txBody>
          <a:bodyPr/>
          <a:lstStyle/>
          <a:p>
            <a:r>
              <a:rPr lang="en-US" dirty="0">
                <a:solidFill>
                  <a:srgbClr val="FF0000"/>
                </a:solidFill>
                <a:latin typeface="+mj-lt"/>
              </a:rPr>
              <a:t>Code</a:t>
            </a:r>
            <a:r>
              <a:rPr lang="en-US" dirty="0">
                <a:latin typeface="+mj-lt"/>
              </a:rPr>
              <a:t> runs on a server you don’t have to buy or manage</a:t>
            </a:r>
          </a:p>
          <a:p>
            <a:endParaRPr lang="en-US" dirty="0">
              <a:latin typeface="+mj-lt"/>
            </a:endParaRPr>
          </a:p>
        </p:txBody>
      </p:sp>
    </p:spTree>
    <p:extLst>
      <p:ext uri="{BB962C8B-B14F-4D97-AF65-F5344CB8AC3E}">
        <p14:creationId xmlns:p14="http://schemas.microsoft.com/office/powerpoint/2010/main" val="3252011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BC647-2D77-43D3-81AB-23858CABBEAC}"/>
              </a:ext>
            </a:extLst>
          </p:cNvPr>
          <p:cNvSpPr>
            <a:spLocks noGrp="1"/>
          </p:cNvSpPr>
          <p:nvPr>
            <p:ph type="body" sz="quarter" idx="10"/>
          </p:nvPr>
        </p:nvSpPr>
        <p:spPr/>
        <p:txBody>
          <a:bodyPr/>
          <a:lstStyle/>
          <a:p>
            <a:r>
              <a:rPr lang="en-US" sz="4000" dirty="0">
                <a:latin typeface="+mj-lt"/>
              </a:rPr>
              <a:t>AWS Lambda</a:t>
            </a:r>
          </a:p>
        </p:txBody>
      </p:sp>
      <p:sp>
        <p:nvSpPr>
          <p:cNvPr id="3" name="Text Placeholder 2">
            <a:extLst>
              <a:ext uri="{FF2B5EF4-FFF2-40B4-BE49-F238E27FC236}">
                <a16:creationId xmlns:a16="http://schemas.microsoft.com/office/drawing/2014/main" id="{8D35E3FC-A075-427D-BD2A-ABB32F34FB4D}"/>
              </a:ext>
            </a:extLst>
          </p:cNvPr>
          <p:cNvSpPr>
            <a:spLocks noGrp="1"/>
          </p:cNvSpPr>
          <p:nvPr>
            <p:ph type="body" sz="quarter" idx="11"/>
          </p:nvPr>
        </p:nvSpPr>
        <p:spPr>
          <a:xfrm>
            <a:off x="2143895" y="2646867"/>
            <a:ext cx="8723802" cy="2175172"/>
          </a:xfrm>
        </p:spPr>
        <p:txBody>
          <a:bodyPr/>
          <a:lstStyle/>
          <a:p>
            <a:r>
              <a:rPr lang="en-US" dirty="0">
                <a:solidFill>
                  <a:srgbClr val="FF0000"/>
                </a:solidFill>
                <a:latin typeface="+mj-lt"/>
              </a:rPr>
              <a:t>Code</a:t>
            </a:r>
            <a:r>
              <a:rPr lang="en-US" dirty="0">
                <a:latin typeface="+mj-lt"/>
              </a:rPr>
              <a:t> runs </a:t>
            </a:r>
            <a:r>
              <a:rPr lang="en-US" dirty="0">
                <a:solidFill>
                  <a:srgbClr val="FF0000"/>
                </a:solidFill>
                <a:latin typeface="+mj-lt"/>
              </a:rPr>
              <a:t>in response to some event,</a:t>
            </a:r>
            <a:r>
              <a:rPr lang="en-US" dirty="0">
                <a:latin typeface="+mj-lt"/>
              </a:rPr>
              <a:t> on a server you don’t have to buy or manage</a:t>
            </a:r>
          </a:p>
          <a:p>
            <a:endParaRPr lang="en-US" dirty="0">
              <a:latin typeface="+mj-lt"/>
            </a:endParaRPr>
          </a:p>
        </p:txBody>
      </p:sp>
    </p:spTree>
    <p:extLst>
      <p:ext uri="{BB962C8B-B14F-4D97-AF65-F5344CB8AC3E}">
        <p14:creationId xmlns:p14="http://schemas.microsoft.com/office/powerpoint/2010/main" val="1546845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2C37F2-B2FF-4F43-82C1-DD38611DF757}"/>
              </a:ext>
            </a:extLst>
          </p:cNvPr>
          <p:cNvSpPr/>
          <p:nvPr/>
        </p:nvSpPr>
        <p:spPr>
          <a:xfrm>
            <a:off x="2252952" y="748273"/>
            <a:ext cx="3674711" cy="2563274"/>
          </a:xfrm>
          <a:prstGeom prst="rect">
            <a:avLst/>
          </a:prstGeom>
          <a:solidFill>
            <a:srgbClr val="F68D11">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Easy to scale</a:t>
            </a:r>
          </a:p>
        </p:txBody>
      </p:sp>
      <p:sp>
        <p:nvSpPr>
          <p:cNvPr id="8" name="Rectangle 7">
            <a:extLst>
              <a:ext uri="{FF2B5EF4-FFF2-40B4-BE49-F238E27FC236}">
                <a16:creationId xmlns:a16="http://schemas.microsoft.com/office/drawing/2014/main" id="{7691ABF4-2A3B-4953-B863-FB82675A8084}"/>
              </a:ext>
            </a:extLst>
          </p:cNvPr>
          <p:cNvSpPr/>
          <p:nvPr/>
        </p:nvSpPr>
        <p:spPr>
          <a:xfrm>
            <a:off x="2252951" y="3546453"/>
            <a:ext cx="3674711" cy="2563274"/>
          </a:xfrm>
          <a:prstGeom prst="rect">
            <a:avLst/>
          </a:prstGeom>
          <a:solidFill>
            <a:srgbClr val="F68D11">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Use with other services</a:t>
            </a:r>
          </a:p>
        </p:txBody>
      </p:sp>
      <p:sp>
        <p:nvSpPr>
          <p:cNvPr id="9" name="Rectangle 8">
            <a:extLst>
              <a:ext uri="{FF2B5EF4-FFF2-40B4-BE49-F238E27FC236}">
                <a16:creationId xmlns:a16="http://schemas.microsoft.com/office/drawing/2014/main" id="{03F438D1-164C-4817-80AF-BFFBA9292F38}"/>
              </a:ext>
            </a:extLst>
          </p:cNvPr>
          <p:cNvSpPr/>
          <p:nvPr/>
        </p:nvSpPr>
        <p:spPr>
          <a:xfrm>
            <a:off x="6264337" y="748273"/>
            <a:ext cx="3674711" cy="2563274"/>
          </a:xfrm>
          <a:prstGeom prst="rect">
            <a:avLst/>
          </a:prstGeom>
          <a:solidFill>
            <a:srgbClr val="F68D1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Reliable</a:t>
            </a:r>
          </a:p>
        </p:txBody>
      </p:sp>
      <p:sp>
        <p:nvSpPr>
          <p:cNvPr id="10" name="Rectangle 9">
            <a:extLst>
              <a:ext uri="{FF2B5EF4-FFF2-40B4-BE49-F238E27FC236}">
                <a16:creationId xmlns:a16="http://schemas.microsoft.com/office/drawing/2014/main" id="{9CD61B10-0EB4-4FA1-9365-FA4CFFF73900}"/>
              </a:ext>
            </a:extLst>
          </p:cNvPr>
          <p:cNvSpPr/>
          <p:nvPr/>
        </p:nvSpPr>
        <p:spPr>
          <a:xfrm>
            <a:off x="6264336" y="3546453"/>
            <a:ext cx="3674711" cy="2563274"/>
          </a:xfrm>
          <a:prstGeom prst="rect">
            <a:avLst/>
          </a:prstGeom>
          <a:solidFill>
            <a:srgbClr val="F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Only pay for what you use</a:t>
            </a:r>
          </a:p>
        </p:txBody>
      </p:sp>
    </p:spTree>
    <p:extLst>
      <p:ext uri="{BB962C8B-B14F-4D97-AF65-F5344CB8AC3E}">
        <p14:creationId xmlns:p14="http://schemas.microsoft.com/office/powerpoint/2010/main" val="372590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BC647-2D77-43D3-81AB-23858CABBEAC}"/>
              </a:ext>
            </a:extLst>
          </p:cNvPr>
          <p:cNvSpPr>
            <a:spLocks noGrp="1"/>
          </p:cNvSpPr>
          <p:nvPr>
            <p:ph type="body" sz="quarter" idx="10"/>
          </p:nvPr>
        </p:nvSpPr>
        <p:spPr/>
        <p:txBody>
          <a:bodyPr/>
          <a:lstStyle/>
          <a:p>
            <a:r>
              <a:rPr lang="en-US" sz="4000" dirty="0">
                <a:latin typeface="+mj-lt"/>
              </a:rPr>
              <a:t>AWS Lambda</a:t>
            </a:r>
          </a:p>
        </p:txBody>
      </p:sp>
      <p:sp>
        <p:nvSpPr>
          <p:cNvPr id="3" name="Text Placeholder 2">
            <a:extLst>
              <a:ext uri="{FF2B5EF4-FFF2-40B4-BE49-F238E27FC236}">
                <a16:creationId xmlns:a16="http://schemas.microsoft.com/office/drawing/2014/main" id="{8D35E3FC-A075-427D-BD2A-ABB32F34FB4D}"/>
              </a:ext>
            </a:extLst>
          </p:cNvPr>
          <p:cNvSpPr>
            <a:spLocks noGrp="1"/>
          </p:cNvSpPr>
          <p:nvPr>
            <p:ph type="body" sz="quarter" idx="11"/>
          </p:nvPr>
        </p:nvSpPr>
        <p:spPr>
          <a:xfrm>
            <a:off x="2143895" y="2646867"/>
            <a:ext cx="8723802" cy="2175172"/>
          </a:xfrm>
        </p:spPr>
        <p:txBody>
          <a:bodyPr/>
          <a:lstStyle/>
          <a:p>
            <a:r>
              <a:rPr lang="en-US" dirty="0">
                <a:latin typeface="+mj-lt"/>
              </a:rPr>
              <a:t>Can also be thought of as “Scripts” or “Functions”</a:t>
            </a:r>
          </a:p>
          <a:p>
            <a:endParaRPr lang="en-US" dirty="0">
              <a:latin typeface="+mj-lt"/>
            </a:endParaRPr>
          </a:p>
        </p:txBody>
      </p:sp>
    </p:spTree>
    <p:extLst>
      <p:ext uri="{BB962C8B-B14F-4D97-AF65-F5344CB8AC3E}">
        <p14:creationId xmlns:p14="http://schemas.microsoft.com/office/powerpoint/2010/main" val="3668353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0D10B122-B265-48AE-A427-63D12612A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96" y="2699340"/>
            <a:ext cx="1459319" cy="1459319"/>
          </a:xfrm>
          <a:prstGeom prst="rect">
            <a:avLst/>
          </a:prstGeom>
        </p:spPr>
      </p:pic>
      <p:sp>
        <p:nvSpPr>
          <p:cNvPr id="5" name="Rectangle 4">
            <a:extLst>
              <a:ext uri="{FF2B5EF4-FFF2-40B4-BE49-F238E27FC236}">
                <a16:creationId xmlns:a16="http://schemas.microsoft.com/office/drawing/2014/main" id="{564D889F-D102-44EF-AB9A-51F85583564E}"/>
              </a:ext>
            </a:extLst>
          </p:cNvPr>
          <p:cNvSpPr/>
          <p:nvPr/>
        </p:nvSpPr>
        <p:spPr>
          <a:xfrm>
            <a:off x="2665377" y="2879386"/>
            <a:ext cx="1177047" cy="109922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Upload video</a:t>
            </a:r>
          </a:p>
        </p:txBody>
      </p:sp>
      <p:cxnSp>
        <p:nvCxnSpPr>
          <p:cNvPr id="7" name="Straight Arrow Connector 6">
            <a:extLst>
              <a:ext uri="{FF2B5EF4-FFF2-40B4-BE49-F238E27FC236}">
                <a16:creationId xmlns:a16="http://schemas.microsoft.com/office/drawing/2014/main" id="{527164BA-A103-46B3-A061-378B3FD6B847}"/>
              </a:ext>
            </a:extLst>
          </p:cNvPr>
          <p:cNvCxnSpPr>
            <a:cxnSpLocks/>
            <a:stCxn id="4" idx="3"/>
            <a:endCxn id="5" idx="1"/>
          </p:cNvCxnSpPr>
          <p:nvPr/>
        </p:nvCxnSpPr>
        <p:spPr>
          <a:xfrm flipV="1">
            <a:off x="2091615" y="3428999"/>
            <a:ext cx="573762"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FD0B209-EB4D-4CF7-A1D8-2B739A2C01A9}"/>
              </a:ext>
            </a:extLst>
          </p:cNvPr>
          <p:cNvSpPr/>
          <p:nvPr/>
        </p:nvSpPr>
        <p:spPr>
          <a:xfrm>
            <a:off x="5225378" y="1420069"/>
            <a:ext cx="1177047" cy="1099226"/>
          </a:xfrm>
          <a:prstGeom prst="rect">
            <a:avLst/>
          </a:prstGeom>
          <a:solidFill>
            <a:schemeClr val="accent6">
              <a:lumMod val="20000"/>
              <a:lumOff val="8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small thumbnail</a:t>
            </a:r>
          </a:p>
        </p:txBody>
      </p:sp>
      <p:sp>
        <p:nvSpPr>
          <p:cNvPr id="11" name="Rectangle 10">
            <a:extLst>
              <a:ext uri="{FF2B5EF4-FFF2-40B4-BE49-F238E27FC236}">
                <a16:creationId xmlns:a16="http://schemas.microsoft.com/office/drawing/2014/main" id="{34C7FA10-0658-4A86-BC7C-D9ED873B6762}"/>
              </a:ext>
            </a:extLst>
          </p:cNvPr>
          <p:cNvSpPr/>
          <p:nvPr/>
        </p:nvSpPr>
        <p:spPr>
          <a:xfrm>
            <a:off x="5225377" y="2901898"/>
            <a:ext cx="1177047" cy="1099226"/>
          </a:xfrm>
          <a:prstGeom prst="rect">
            <a:avLst/>
          </a:prstGeom>
          <a:solidFill>
            <a:schemeClr val="accent4">
              <a:lumMod val="20000"/>
              <a:lumOff val="8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large thumbnail</a:t>
            </a:r>
          </a:p>
        </p:txBody>
      </p:sp>
      <p:sp>
        <p:nvSpPr>
          <p:cNvPr id="12" name="Rectangle 11">
            <a:extLst>
              <a:ext uri="{FF2B5EF4-FFF2-40B4-BE49-F238E27FC236}">
                <a16:creationId xmlns:a16="http://schemas.microsoft.com/office/drawing/2014/main" id="{D5798C90-689A-4C83-8F36-301DC766E595}"/>
              </a:ext>
            </a:extLst>
          </p:cNvPr>
          <p:cNvSpPr/>
          <p:nvPr/>
        </p:nvSpPr>
        <p:spPr>
          <a:xfrm>
            <a:off x="5225377" y="4338705"/>
            <a:ext cx="1177047" cy="1099226"/>
          </a:xfrm>
          <a:prstGeom prst="rect">
            <a:avLst/>
          </a:prstGeom>
          <a:solidFill>
            <a:schemeClr val="accent5">
              <a:lumMod val="20000"/>
              <a:lumOff val="8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rPr>
              <a:t>Create HD video</a:t>
            </a:r>
          </a:p>
        </p:txBody>
      </p:sp>
      <p:sp>
        <p:nvSpPr>
          <p:cNvPr id="13" name="Rectangle 12">
            <a:extLst>
              <a:ext uri="{FF2B5EF4-FFF2-40B4-BE49-F238E27FC236}">
                <a16:creationId xmlns:a16="http://schemas.microsoft.com/office/drawing/2014/main" id="{532F5FE3-6F4F-4323-856B-3064CFFAD505}"/>
              </a:ext>
            </a:extLst>
          </p:cNvPr>
          <p:cNvSpPr/>
          <p:nvPr/>
        </p:nvSpPr>
        <p:spPr>
          <a:xfrm>
            <a:off x="7835841" y="2151256"/>
            <a:ext cx="3505288" cy="2581054"/>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15" name="Connector: Elbow 14">
            <a:extLst>
              <a:ext uri="{FF2B5EF4-FFF2-40B4-BE49-F238E27FC236}">
                <a16:creationId xmlns:a16="http://schemas.microsoft.com/office/drawing/2014/main" id="{8630508C-30A4-4422-B16E-FD5F1B4408C9}"/>
              </a:ext>
            </a:extLst>
          </p:cNvPr>
          <p:cNvCxnSpPr>
            <a:cxnSpLocks/>
            <a:stCxn id="5" idx="3"/>
            <a:endCxn id="10" idx="1"/>
          </p:cNvCxnSpPr>
          <p:nvPr/>
        </p:nvCxnSpPr>
        <p:spPr>
          <a:xfrm flipV="1">
            <a:off x="3842424" y="1969682"/>
            <a:ext cx="1382954" cy="1459317"/>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8BE121E-E425-4FBD-8096-4F3E6B547C89}"/>
              </a:ext>
            </a:extLst>
          </p:cNvPr>
          <p:cNvCxnSpPr>
            <a:cxnSpLocks/>
            <a:stCxn id="5" idx="3"/>
            <a:endCxn id="12" idx="1"/>
          </p:cNvCxnSpPr>
          <p:nvPr/>
        </p:nvCxnSpPr>
        <p:spPr>
          <a:xfrm>
            <a:off x="3842424" y="3428999"/>
            <a:ext cx="1382953" cy="1459319"/>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834CB14B-B04D-4AD7-A1C0-49916F2A2F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0455" y="2454484"/>
            <a:ext cx="1949030" cy="1949030"/>
          </a:xfrm>
          <a:prstGeom prst="rect">
            <a:avLst/>
          </a:prstGeom>
        </p:spPr>
      </p:pic>
      <p:cxnSp>
        <p:nvCxnSpPr>
          <p:cNvPr id="30" name="Connector: Elbow 29">
            <a:extLst>
              <a:ext uri="{FF2B5EF4-FFF2-40B4-BE49-F238E27FC236}">
                <a16:creationId xmlns:a16="http://schemas.microsoft.com/office/drawing/2014/main" id="{E5841C8D-DFE8-4592-921B-8CE58DA12D46}"/>
              </a:ext>
            </a:extLst>
          </p:cNvPr>
          <p:cNvCxnSpPr>
            <a:cxnSpLocks/>
            <a:stCxn id="10" idx="3"/>
          </p:cNvCxnSpPr>
          <p:nvPr/>
        </p:nvCxnSpPr>
        <p:spPr>
          <a:xfrm>
            <a:off x="6402425" y="1969682"/>
            <a:ext cx="1446386" cy="1184511"/>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C4A3277-C8DE-4B8E-91AE-460CFEAE4FAF}"/>
              </a:ext>
            </a:extLst>
          </p:cNvPr>
          <p:cNvCxnSpPr>
            <a:cxnSpLocks/>
            <a:stCxn id="12" idx="3"/>
          </p:cNvCxnSpPr>
          <p:nvPr/>
        </p:nvCxnSpPr>
        <p:spPr>
          <a:xfrm flipV="1">
            <a:off x="6402424" y="3789092"/>
            <a:ext cx="1433416" cy="1099226"/>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95A6EF-AE35-44FA-AC4B-1530FFFFB95D}"/>
              </a:ext>
            </a:extLst>
          </p:cNvPr>
          <p:cNvCxnSpPr>
            <a:cxnSpLocks/>
            <a:stCxn id="11" idx="3"/>
            <a:endCxn id="13" idx="1"/>
          </p:cNvCxnSpPr>
          <p:nvPr/>
        </p:nvCxnSpPr>
        <p:spPr>
          <a:xfrm flipV="1">
            <a:off x="6402424" y="3441783"/>
            <a:ext cx="1433417" cy="9728"/>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880D2C2-94A3-454E-8BF2-E69C759B6241}"/>
              </a:ext>
            </a:extLst>
          </p:cNvPr>
          <p:cNvCxnSpPr>
            <a:cxnSpLocks/>
            <a:stCxn id="5" idx="3"/>
            <a:endCxn id="11" idx="1"/>
          </p:cNvCxnSpPr>
          <p:nvPr/>
        </p:nvCxnSpPr>
        <p:spPr>
          <a:xfrm>
            <a:off x="3842424" y="3428999"/>
            <a:ext cx="1382953" cy="2251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C501A6E-80F3-43AC-BE3E-CDAF526B6263}"/>
              </a:ext>
            </a:extLst>
          </p:cNvPr>
          <p:cNvSpPr/>
          <p:nvPr/>
        </p:nvSpPr>
        <p:spPr>
          <a:xfrm>
            <a:off x="5097519" y="1271752"/>
            <a:ext cx="1446386" cy="43242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7175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869E4683-6032-46A7-B87A-F4A226765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84" y="2699340"/>
            <a:ext cx="1459319" cy="1459319"/>
          </a:xfrm>
          <a:prstGeom prst="rect">
            <a:avLst/>
          </a:prstGeom>
        </p:spPr>
      </p:pic>
      <p:sp>
        <p:nvSpPr>
          <p:cNvPr id="5" name="Rectangle 4">
            <a:extLst>
              <a:ext uri="{FF2B5EF4-FFF2-40B4-BE49-F238E27FC236}">
                <a16:creationId xmlns:a16="http://schemas.microsoft.com/office/drawing/2014/main" id="{B2024B7B-B7AC-4801-82C2-A5401D2D131C}"/>
              </a:ext>
            </a:extLst>
          </p:cNvPr>
          <p:cNvSpPr/>
          <p:nvPr/>
        </p:nvSpPr>
        <p:spPr>
          <a:xfrm>
            <a:off x="3906352" y="2540862"/>
            <a:ext cx="2607664" cy="1776274"/>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Upload file </a:t>
            </a:r>
            <a:b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to S3</a:t>
            </a:r>
          </a:p>
        </p:txBody>
      </p:sp>
      <p:cxnSp>
        <p:nvCxnSpPr>
          <p:cNvPr id="6" name="Straight Arrow Connector 5">
            <a:extLst>
              <a:ext uri="{FF2B5EF4-FFF2-40B4-BE49-F238E27FC236}">
                <a16:creationId xmlns:a16="http://schemas.microsoft.com/office/drawing/2014/main" id="{51FBBFF0-ACB2-4764-8A4C-C7EE476DE2C3}"/>
              </a:ext>
            </a:extLst>
          </p:cNvPr>
          <p:cNvCxnSpPr>
            <a:cxnSpLocks/>
            <a:stCxn id="4" idx="3"/>
            <a:endCxn id="5" idx="1"/>
          </p:cNvCxnSpPr>
          <p:nvPr/>
        </p:nvCxnSpPr>
        <p:spPr>
          <a:xfrm flipV="1">
            <a:off x="2836203" y="3428999"/>
            <a:ext cx="1070149"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6EA82C6-58D9-46AA-AC84-B54158EC1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5352" y="2159862"/>
            <a:ext cx="762000" cy="762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039262D-1899-4DF3-A99B-EAA913302F2D}"/>
              </a:ext>
            </a:extLst>
          </p:cNvPr>
          <p:cNvSpPr/>
          <p:nvPr/>
        </p:nvSpPr>
        <p:spPr>
          <a:xfrm>
            <a:off x="7987634" y="2540863"/>
            <a:ext cx="2607664" cy="1776274"/>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Output content type</a:t>
            </a:r>
          </a:p>
        </p:txBody>
      </p:sp>
      <p:cxnSp>
        <p:nvCxnSpPr>
          <p:cNvPr id="20" name="Straight Arrow Connector 19">
            <a:extLst>
              <a:ext uri="{FF2B5EF4-FFF2-40B4-BE49-F238E27FC236}">
                <a16:creationId xmlns:a16="http://schemas.microsoft.com/office/drawing/2014/main" id="{FB69E70E-4FD2-4534-8B96-CED7C4C64E08}"/>
              </a:ext>
            </a:extLst>
          </p:cNvPr>
          <p:cNvCxnSpPr>
            <a:cxnSpLocks/>
            <a:stCxn id="5" idx="3"/>
            <a:endCxn id="19" idx="1"/>
          </p:cNvCxnSpPr>
          <p:nvPr/>
        </p:nvCxnSpPr>
        <p:spPr>
          <a:xfrm>
            <a:off x="6514016" y="3428999"/>
            <a:ext cx="1473618"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804F3F-AA3B-4889-917E-39B4627288C1}"/>
              </a:ext>
            </a:extLst>
          </p:cNvPr>
          <p:cNvSpPr txBox="1"/>
          <p:nvPr/>
        </p:nvSpPr>
        <p:spPr>
          <a:xfrm>
            <a:off x="6722900" y="3503736"/>
            <a:ext cx="10558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Triggers</a:t>
            </a:r>
          </a:p>
        </p:txBody>
      </p:sp>
      <p:pic>
        <p:nvPicPr>
          <p:cNvPr id="25" name="Graphic 7">
            <a:extLst>
              <a:ext uri="{FF2B5EF4-FFF2-40B4-BE49-F238E27FC236}">
                <a16:creationId xmlns:a16="http://schemas.microsoft.com/office/drawing/2014/main" id="{814877AF-43AC-4123-9E9B-4A2C055C54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165" y="2185262"/>
            <a:ext cx="711200" cy="7112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75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E04CF-4C0D-CF65-29C4-C0BA0F499C95}"/>
              </a:ext>
            </a:extLst>
          </p:cNvPr>
          <p:cNvSpPr>
            <a:spLocks noGrp="1"/>
          </p:cNvSpPr>
          <p:nvPr>
            <p:ph type="body" sz="quarter" idx="13"/>
          </p:nvPr>
        </p:nvSpPr>
        <p:spPr>
          <a:xfrm>
            <a:off x="1857720" y="1907399"/>
            <a:ext cx="8476560" cy="3043202"/>
          </a:xfrm>
        </p:spPr>
        <p:txBody>
          <a:bodyPr>
            <a:normAutofit/>
          </a:bodyPr>
          <a:lstStyle/>
          <a:p>
            <a:r>
              <a:rPr lang="en-US" sz="8000" dirty="0">
                <a:solidFill>
                  <a:schemeClr val="bg1"/>
                </a:solidFill>
              </a:rPr>
              <a:t>When to use Lambda?</a:t>
            </a:r>
          </a:p>
        </p:txBody>
      </p:sp>
    </p:spTree>
    <p:extLst>
      <p:ext uri="{BB962C8B-B14F-4D97-AF65-F5344CB8AC3E}">
        <p14:creationId xmlns:p14="http://schemas.microsoft.com/office/powerpoint/2010/main" val="246037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563359" cy="5919895"/>
          </a:xfrm>
        </p:spPr>
        <p:txBody>
          <a:bodyPr/>
          <a:lstStyle/>
          <a:p>
            <a:r>
              <a:rPr lang="en-US" sz="2800" dirty="0">
                <a:latin typeface="+mj-lt"/>
              </a:rPr>
              <a:t>Compute and Storage </a:t>
            </a:r>
            <a:r>
              <a:rPr lang="en-US" sz="2000" dirty="0">
                <a:latin typeface="+mj-lt"/>
              </a:rPr>
              <a:t>(can request increases)</a:t>
            </a:r>
            <a:endParaRPr lang="en-US" sz="1600" dirty="0">
              <a:latin typeface="+mj-lt"/>
            </a:endParaRPr>
          </a:p>
          <a:p>
            <a:pPr lvl="1"/>
            <a:r>
              <a:rPr lang="en-US" sz="2400" dirty="0">
                <a:latin typeface="+mj-lt"/>
              </a:rPr>
              <a:t>Concurrent executions: 1,000</a:t>
            </a:r>
          </a:p>
          <a:p>
            <a:pPr lvl="1"/>
            <a:r>
              <a:rPr lang="en-US" sz="2400" dirty="0">
                <a:latin typeface="+mj-lt"/>
              </a:rPr>
              <a:t>Storage for uploaded functions </a:t>
            </a:r>
            <a:br>
              <a:rPr lang="en-US" sz="2400" dirty="0">
                <a:latin typeface="+mj-lt"/>
              </a:rPr>
            </a:br>
            <a:r>
              <a:rPr lang="en-US" sz="2400" dirty="0">
                <a:latin typeface="+mj-lt"/>
              </a:rPr>
              <a:t>(ZIP file archives): 75 GB</a:t>
            </a:r>
          </a:p>
          <a:p>
            <a:r>
              <a:rPr lang="en-US" sz="2800" dirty="0">
                <a:latin typeface="+mj-lt"/>
              </a:rPr>
              <a:t>Deployment and Execution </a:t>
            </a:r>
            <a:r>
              <a:rPr lang="en-US" sz="1600" dirty="0">
                <a:latin typeface="+mj-lt"/>
              </a:rPr>
              <a:t>(cannot be increased)</a:t>
            </a:r>
            <a:endParaRPr lang="en-US" sz="3200" dirty="0">
              <a:latin typeface="+mj-lt"/>
            </a:endParaRPr>
          </a:p>
          <a:p>
            <a:pPr lvl="1"/>
            <a:r>
              <a:rPr lang="en-US" sz="2400" dirty="0">
                <a:latin typeface="+mj-lt"/>
              </a:rPr>
              <a:t>Function memory allocation: 128 MB to 10,240 MB (in 1 MB increments)</a:t>
            </a:r>
          </a:p>
          <a:p>
            <a:pPr lvl="1"/>
            <a:r>
              <a:rPr lang="en-US" sz="2400" dirty="0">
                <a:latin typeface="+mj-lt"/>
              </a:rPr>
              <a:t>Function timeout: 900 seconds </a:t>
            </a:r>
            <a:br>
              <a:rPr lang="en-US" sz="2400" dirty="0">
                <a:latin typeface="+mj-lt"/>
              </a:rPr>
            </a:br>
            <a:r>
              <a:rPr lang="en-US" sz="2400" dirty="0">
                <a:latin typeface="+mj-lt"/>
              </a:rPr>
              <a:t>(15 minutes)</a:t>
            </a:r>
          </a:p>
          <a:p>
            <a:pPr lvl="1"/>
            <a:r>
              <a:rPr lang="en-US" sz="2400" dirty="0">
                <a:latin typeface="+mj-lt"/>
              </a:rPr>
              <a:t>Function environment variables: 4 KB</a:t>
            </a:r>
          </a:p>
          <a:p>
            <a:pPr lvl="1"/>
            <a:r>
              <a:rPr lang="en-US" sz="2400" dirty="0">
                <a:latin typeface="+mj-lt"/>
              </a:rPr>
              <a:t>Deployment package (ZIP file archives): </a:t>
            </a:r>
            <a:br>
              <a:rPr lang="en-US" sz="2400" dirty="0">
                <a:latin typeface="+mj-lt"/>
              </a:rPr>
            </a:br>
            <a:r>
              <a:rPr lang="en-US" sz="2400" dirty="0">
                <a:latin typeface="+mj-lt"/>
              </a:rPr>
              <a:t>50 MB zipped, 250 MB unzipped</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Lambda Quotas/Limits</a:t>
            </a:r>
          </a:p>
        </p:txBody>
      </p:sp>
    </p:spTree>
    <p:extLst>
      <p:ext uri="{BB962C8B-B14F-4D97-AF65-F5344CB8AC3E}">
        <p14:creationId xmlns:p14="http://schemas.microsoft.com/office/powerpoint/2010/main" val="267717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A0031-C155-4F75-A287-61252D0051BD}"/>
              </a:ext>
            </a:extLst>
          </p:cNvPr>
          <p:cNvSpPr txBox="1"/>
          <p:nvPr/>
        </p:nvSpPr>
        <p:spPr>
          <a:xfrm>
            <a:off x="4100886" y="4140721"/>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3" name="Picture 2" descr="Shape&#10;&#10;Description automatically generated with low confidence">
            <a:extLst>
              <a:ext uri="{FF2B5EF4-FFF2-40B4-BE49-F238E27FC236}">
                <a16:creationId xmlns:a16="http://schemas.microsoft.com/office/drawing/2014/main" id="{8ECDD606-3F4B-40A5-B05E-A0D727878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659" y="2995866"/>
            <a:ext cx="1231901" cy="1231901"/>
          </a:xfrm>
          <a:prstGeom prst="rect">
            <a:avLst/>
          </a:prstGeom>
        </p:spPr>
      </p:pic>
      <p:pic>
        <p:nvPicPr>
          <p:cNvPr id="4" name="Picture 3" descr="Icon&#10;&#10;Description automatically generated">
            <a:extLst>
              <a:ext uri="{FF2B5EF4-FFF2-40B4-BE49-F238E27FC236}">
                <a16:creationId xmlns:a16="http://schemas.microsoft.com/office/drawing/2014/main" id="{D0310061-340D-4247-BACE-58B9E789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185" y="3205481"/>
            <a:ext cx="515127" cy="515127"/>
          </a:xfrm>
          <a:prstGeom prst="rect">
            <a:avLst/>
          </a:prstGeom>
        </p:spPr>
      </p:pic>
      <p:pic>
        <p:nvPicPr>
          <p:cNvPr id="5" name="Graphic 60">
            <a:extLst>
              <a:ext uri="{FF2B5EF4-FFF2-40B4-BE49-F238E27FC236}">
                <a16:creationId xmlns:a16="http://schemas.microsoft.com/office/drawing/2014/main" id="{C1F1E11D-6097-4591-AA4C-EF7673A39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49" y="1954309"/>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2B7C433-71D4-4E23-8750-A615F422EEE6}"/>
              </a:ext>
            </a:extLst>
          </p:cNvPr>
          <p:cNvSpPr txBox="1"/>
          <p:nvPr/>
        </p:nvSpPr>
        <p:spPr>
          <a:xfrm>
            <a:off x="7095795" y="320299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7" name="Graphic 60">
            <a:extLst>
              <a:ext uri="{FF2B5EF4-FFF2-40B4-BE49-F238E27FC236}">
                <a16:creationId xmlns:a16="http://schemas.microsoft.com/office/drawing/2014/main" id="{C07B2819-1A1E-44CF-89C7-4EA84A0CB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49" y="3764150"/>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589F57C-1D38-412B-9564-5936A1FB640F}"/>
              </a:ext>
            </a:extLst>
          </p:cNvPr>
          <p:cNvSpPr txBox="1"/>
          <p:nvPr/>
        </p:nvSpPr>
        <p:spPr>
          <a:xfrm>
            <a:off x="7106790" y="506227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9" name="Straight Arrow Connector 8">
            <a:extLst>
              <a:ext uri="{FF2B5EF4-FFF2-40B4-BE49-F238E27FC236}">
                <a16:creationId xmlns:a16="http://schemas.microsoft.com/office/drawing/2014/main" id="{9835FAC8-3BBD-4326-AF9A-A5972F7E4BE9}"/>
              </a:ext>
            </a:extLst>
          </p:cNvPr>
          <p:cNvCxnSpPr>
            <a:cxnSpLocks/>
            <a:stCxn id="4" idx="3"/>
            <a:endCxn id="16" idx="1"/>
          </p:cNvCxnSpPr>
          <p:nvPr/>
        </p:nvCxnSpPr>
        <p:spPr>
          <a:xfrm>
            <a:off x="3225312" y="3463045"/>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3A35C4-9412-42E5-8084-D4E665D6166D}"/>
              </a:ext>
            </a:extLst>
          </p:cNvPr>
          <p:cNvCxnSpPr>
            <a:cxnSpLocks/>
            <a:stCxn id="16" idx="3"/>
            <a:endCxn id="5" idx="1"/>
          </p:cNvCxnSpPr>
          <p:nvPr/>
        </p:nvCxnSpPr>
        <p:spPr>
          <a:xfrm flipV="1">
            <a:off x="5457457" y="2603371"/>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569C4B-BE25-4FFF-BDFE-3641BFD5FAE0}"/>
              </a:ext>
            </a:extLst>
          </p:cNvPr>
          <p:cNvCxnSpPr>
            <a:cxnSpLocks/>
            <a:stCxn id="16" idx="3"/>
            <a:endCxn id="7" idx="1"/>
          </p:cNvCxnSpPr>
          <p:nvPr/>
        </p:nvCxnSpPr>
        <p:spPr>
          <a:xfrm>
            <a:off x="5457457" y="3464067"/>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A5B221-9C62-4366-8A2F-D464DAEB1A45}"/>
              </a:ext>
            </a:extLst>
          </p:cNvPr>
          <p:cNvSpPr/>
          <p:nvPr/>
        </p:nvSpPr>
        <p:spPr>
          <a:xfrm>
            <a:off x="6791596" y="1609944"/>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681936E4-0144-4005-8C68-1FCFAC7F60D0}"/>
              </a:ext>
            </a:extLst>
          </p:cNvPr>
          <p:cNvSpPr txBox="1"/>
          <p:nvPr/>
        </p:nvSpPr>
        <p:spPr>
          <a:xfrm>
            <a:off x="3215640" y="3074851"/>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sp>
        <p:nvSpPr>
          <p:cNvPr id="15" name="TextBox 14">
            <a:extLst>
              <a:ext uri="{FF2B5EF4-FFF2-40B4-BE49-F238E27FC236}">
                <a16:creationId xmlns:a16="http://schemas.microsoft.com/office/drawing/2014/main" id="{C424D44A-DCD4-4220-B4B2-6572E11874C8}"/>
              </a:ext>
            </a:extLst>
          </p:cNvPr>
          <p:cNvSpPr txBox="1"/>
          <p:nvPr/>
        </p:nvSpPr>
        <p:spPr>
          <a:xfrm>
            <a:off x="7469544" y="2498639"/>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16" name="Graphic 8">
            <a:extLst>
              <a:ext uri="{FF2B5EF4-FFF2-40B4-BE49-F238E27FC236}">
                <a16:creationId xmlns:a16="http://schemas.microsoft.com/office/drawing/2014/main" id="{C2499D48-3D3F-4B73-8837-4B41F1846F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23" y="2891700"/>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5D61D17-50B3-4C5B-8046-B827B7437C3A}"/>
              </a:ext>
            </a:extLst>
          </p:cNvPr>
          <p:cNvSpPr txBox="1"/>
          <p:nvPr/>
        </p:nvSpPr>
        <p:spPr>
          <a:xfrm>
            <a:off x="7448091" y="4314479"/>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sp>
        <p:nvSpPr>
          <p:cNvPr id="18" name="TextBox 17">
            <a:extLst>
              <a:ext uri="{FF2B5EF4-FFF2-40B4-BE49-F238E27FC236}">
                <a16:creationId xmlns:a16="http://schemas.microsoft.com/office/drawing/2014/main" id="{547B4924-26AA-4FA8-B340-F69C2B946FC8}"/>
              </a:ext>
            </a:extLst>
          </p:cNvPr>
          <p:cNvSpPr txBox="1"/>
          <p:nvPr/>
        </p:nvSpPr>
        <p:spPr>
          <a:xfrm>
            <a:off x="6959703" y="560192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19" name="Title 18">
            <a:extLst>
              <a:ext uri="{FF2B5EF4-FFF2-40B4-BE49-F238E27FC236}">
                <a16:creationId xmlns:a16="http://schemas.microsoft.com/office/drawing/2014/main" id="{D628A493-6B0A-41B6-BCD6-CAFC5F2F503D}"/>
              </a:ext>
            </a:extLst>
          </p:cNvPr>
          <p:cNvSpPr>
            <a:spLocks noGrp="1"/>
          </p:cNvSpPr>
          <p:nvPr>
            <p:ph type="title"/>
          </p:nvPr>
        </p:nvSpPr>
        <p:spPr/>
        <p:txBody>
          <a:bodyPr/>
          <a:lstStyle/>
          <a:p>
            <a:r>
              <a:rPr lang="en-US" dirty="0"/>
              <a:t>All the Things</a:t>
            </a:r>
          </a:p>
        </p:txBody>
      </p:sp>
      <p:pic>
        <p:nvPicPr>
          <p:cNvPr id="20" name="Graphic 29">
            <a:extLst>
              <a:ext uri="{FF2B5EF4-FFF2-40B4-BE49-F238E27FC236}">
                <a16:creationId xmlns:a16="http://schemas.microsoft.com/office/drawing/2014/main" id="{E9C4A59F-9B4F-442C-B086-9DC7BF625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1395" y="1390845"/>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7">
            <a:extLst>
              <a:ext uri="{FF2B5EF4-FFF2-40B4-BE49-F238E27FC236}">
                <a16:creationId xmlns:a16="http://schemas.microsoft.com/office/drawing/2014/main" id="{F6FDDEE9-2A0D-456A-BD4F-EB15ECA4FB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0651" y="2943916"/>
            <a:ext cx="1038258" cy="103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C3B7E756-81C2-426F-96AF-6C281E456398}"/>
              </a:ext>
            </a:extLst>
          </p:cNvPr>
          <p:cNvSpPr txBox="1"/>
          <p:nvPr/>
        </p:nvSpPr>
        <p:spPr>
          <a:xfrm>
            <a:off x="9455268" y="3966136"/>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Databases</a:t>
            </a:r>
          </a:p>
        </p:txBody>
      </p:sp>
    </p:spTree>
    <p:extLst>
      <p:ext uri="{BB962C8B-B14F-4D97-AF65-F5344CB8AC3E}">
        <p14:creationId xmlns:p14="http://schemas.microsoft.com/office/powerpoint/2010/main" val="314061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CA0031-C155-4F75-A287-61252D0051BD}"/>
              </a:ext>
            </a:extLst>
          </p:cNvPr>
          <p:cNvSpPr txBox="1"/>
          <p:nvPr/>
        </p:nvSpPr>
        <p:spPr>
          <a:xfrm>
            <a:off x="4100886" y="4140721"/>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3" name="Picture 2" descr="Shape&#10;&#10;Description automatically generated with low confidence">
            <a:extLst>
              <a:ext uri="{FF2B5EF4-FFF2-40B4-BE49-F238E27FC236}">
                <a16:creationId xmlns:a16="http://schemas.microsoft.com/office/drawing/2014/main" id="{8ECDD606-3F4B-40A5-B05E-A0D727878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659" y="2995866"/>
            <a:ext cx="1231901" cy="1231901"/>
          </a:xfrm>
          <a:prstGeom prst="rect">
            <a:avLst/>
          </a:prstGeom>
        </p:spPr>
      </p:pic>
      <p:pic>
        <p:nvPicPr>
          <p:cNvPr id="4" name="Picture 3" descr="Icon&#10;&#10;Description automatically generated">
            <a:extLst>
              <a:ext uri="{FF2B5EF4-FFF2-40B4-BE49-F238E27FC236}">
                <a16:creationId xmlns:a16="http://schemas.microsoft.com/office/drawing/2014/main" id="{D0310061-340D-4247-BACE-58B9E789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185" y="3205481"/>
            <a:ext cx="515127" cy="515127"/>
          </a:xfrm>
          <a:prstGeom prst="rect">
            <a:avLst/>
          </a:prstGeom>
        </p:spPr>
      </p:pic>
      <p:pic>
        <p:nvPicPr>
          <p:cNvPr id="5" name="Graphic 60">
            <a:extLst>
              <a:ext uri="{FF2B5EF4-FFF2-40B4-BE49-F238E27FC236}">
                <a16:creationId xmlns:a16="http://schemas.microsoft.com/office/drawing/2014/main" id="{C1F1E11D-6097-4591-AA4C-EF7673A39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49" y="1954309"/>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2B7C433-71D4-4E23-8750-A615F422EEE6}"/>
              </a:ext>
            </a:extLst>
          </p:cNvPr>
          <p:cNvSpPr txBox="1"/>
          <p:nvPr/>
        </p:nvSpPr>
        <p:spPr>
          <a:xfrm>
            <a:off x="7095795" y="320299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7" name="Graphic 60">
            <a:extLst>
              <a:ext uri="{FF2B5EF4-FFF2-40B4-BE49-F238E27FC236}">
                <a16:creationId xmlns:a16="http://schemas.microsoft.com/office/drawing/2014/main" id="{C07B2819-1A1E-44CF-89C7-4EA84A0CB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49" y="3764150"/>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589F57C-1D38-412B-9564-5936A1FB640F}"/>
              </a:ext>
            </a:extLst>
          </p:cNvPr>
          <p:cNvSpPr txBox="1"/>
          <p:nvPr/>
        </p:nvSpPr>
        <p:spPr>
          <a:xfrm>
            <a:off x="7106790" y="506227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9" name="Straight Arrow Connector 8">
            <a:extLst>
              <a:ext uri="{FF2B5EF4-FFF2-40B4-BE49-F238E27FC236}">
                <a16:creationId xmlns:a16="http://schemas.microsoft.com/office/drawing/2014/main" id="{9835FAC8-3BBD-4326-AF9A-A5972F7E4BE9}"/>
              </a:ext>
            </a:extLst>
          </p:cNvPr>
          <p:cNvCxnSpPr>
            <a:cxnSpLocks/>
            <a:stCxn id="4" idx="3"/>
            <a:endCxn id="16" idx="1"/>
          </p:cNvCxnSpPr>
          <p:nvPr/>
        </p:nvCxnSpPr>
        <p:spPr>
          <a:xfrm>
            <a:off x="3225312" y="3463045"/>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23A35C4-9412-42E5-8084-D4E665D6166D}"/>
              </a:ext>
            </a:extLst>
          </p:cNvPr>
          <p:cNvCxnSpPr>
            <a:cxnSpLocks/>
            <a:stCxn id="16" idx="3"/>
            <a:endCxn id="5" idx="1"/>
          </p:cNvCxnSpPr>
          <p:nvPr/>
        </p:nvCxnSpPr>
        <p:spPr>
          <a:xfrm flipV="1">
            <a:off x="5457457" y="2603371"/>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569C4B-BE25-4FFF-BDFE-3641BFD5FAE0}"/>
              </a:ext>
            </a:extLst>
          </p:cNvPr>
          <p:cNvCxnSpPr>
            <a:cxnSpLocks/>
            <a:stCxn id="16" idx="3"/>
            <a:endCxn id="7" idx="1"/>
          </p:cNvCxnSpPr>
          <p:nvPr/>
        </p:nvCxnSpPr>
        <p:spPr>
          <a:xfrm>
            <a:off x="5457457" y="3464067"/>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A5B221-9C62-4366-8A2F-D464DAEB1A45}"/>
              </a:ext>
            </a:extLst>
          </p:cNvPr>
          <p:cNvSpPr/>
          <p:nvPr/>
        </p:nvSpPr>
        <p:spPr>
          <a:xfrm>
            <a:off x="6791596" y="1609944"/>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4" name="TextBox 13">
            <a:extLst>
              <a:ext uri="{FF2B5EF4-FFF2-40B4-BE49-F238E27FC236}">
                <a16:creationId xmlns:a16="http://schemas.microsoft.com/office/drawing/2014/main" id="{681936E4-0144-4005-8C68-1FCFAC7F60D0}"/>
              </a:ext>
            </a:extLst>
          </p:cNvPr>
          <p:cNvSpPr txBox="1"/>
          <p:nvPr/>
        </p:nvSpPr>
        <p:spPr>
          <a:xfrm>
            <a:off x="3215640" y="3074851"/>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sp>
        <p:nvSpPr>
          <p:cNvPr id="15" name="TextBox 14">
            <a:extLst>
              <a:ext uri="{FF2B5EF4-FFF2-40B4-BE49-F238E27FC236}">
                <a16:creationId xmlns:a16="http://schemas.microsoft.com/office/drawing/2014/main" id="{C424D44A-DCD4-4220-B4B2-6572E11874C8}"/>
              </a:ext>
            </a:extLst>
          </p:cNvPr>
          <p:cNvSpPr txBox="1"/>
          <p:nvPr/>
        </p:nvSpPr>
        <p:spPr>
          <a:xfrm>
            <a:off x="7469544" y="2498639"/>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16" name="Graphic 8">
            <a:extLst>
              <a:ext uri="{FF2B5EF4-FFF2-40B4-BE49-F238E27FC236}">
                <a16:creationId xmlns:a16="http://schemas.microsoft.com/office/drawing/2014/main" id="{C2499D48-3D3F-4B73-8837-4B41F1846F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723" y="2891700"/>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A5D61D17-50B3-4C5B-8046-B827B7437C3A}"/>
              </a:ext>
            </a:extLst>
          </p:cNvPr>
          <p:cNvSpPr txBox="1"/>
          <p:nvPr/>
        </p:nvSpPr>
        <p:spPr>
          <a:xfrm>
            <a:off x="7448091" y="4314479"/>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sp>
        <p:nvSpPr>
          <p:cNvPr id="18" name="TextBox 17">
            <a:extLst>
              <a:ext uri="{FF2B5EF4-FFF2-40B4-BE49-F238E27FC236}">
                <a16:creationId xmlns:a16="http://schemas.microsoft.com/office/drawing/2014/main" id="{547B4924-26AA-4FA8-B340-F69C2B946FC8}"/>
              </a:ext>
            </a:extLst>
          </p:cNvPr>
          <p:cNvSpPr txBox="1"/>
          <p:nvPr/>
        </p:nvSpPr>
        <p:spPr>
          <a:xfrm>
            <a:off x="6959703" y="560192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19" name="Title 18">
            <a:extLst>
              <a:ext uri="{FF2B5EF4-FFF2-40B4-BE49-F238E27FC236}">
                <a16:creationId xmlns:a16="http://schemas.microsoft.com/office/drawing/2014/main" id="{D628A493-6B0A-41B6-BCD6-CAFC5F2F503D}"/>
              </a:ext>
            </a:extLst>
          </p:cNvPr>
          <p:cNvSpPr>
            <a:spLocks noGrp="1"/>
          </p:cNvSpPr>
          <p:nvPr>
            <p:ph type="title"/>
          </p:nvPr>
        </p:nvSpPr>
        <p:spPr/>
        <p:txBody>
          <a:bodyPr/>
          <a:lstStyle/>
          <a:p>
            <a:r>
              <a:rPr lang="en-US" dirty="0"/>
              <a:t>All the Things</a:t>
            </a:r>
          </a:p>
        </p:txBody>
      </p:sp>
      <p:pic>
        <p:nvPicPr>
          <p:cNvPr id="20" name="Graphic 29">
            <a:extLst>
              <a:ext uri="{FF2B5EF4-FFF2-40B4-BE49-F238E27FC236}">
                <a16:creationId xmlns:a16="http://schemas.microsoft.com/office/drawing/2014/main" id="{E9C4A59F-9B4F-442C-B086-9DC7BF625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1395" y="1390845"/>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7">
            <a:extLst>
              <a:ext uri="{FF2B5EF4-FFF2-40B4-BE49-F238E27FC236}">
                <a16:creationId xmlns:a16="http://schemas.microsoft.com/office/drawing/2014/main" id="{F6FDDEE9-2A0D-456A-BD4F-EB15ECA4FB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0651" y="2943916"/>
            <a:ext cx="1038258" cy="103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C3B7E756-81C2-426F-96AF-6C281E456398}"/>
              </a:ext>
            </a:extLst>
          </p:cNvPr>
          <p:cNvSpPr txBox="1"/>
          <p:nvPr/>
        </p:nvSpPr>
        <p:spPr>
          <a:xfrm>
            <a:off x="9455268" y="3966136"/>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Databases</a:t>
            </a:r>
          </a:p>
        </p:txBody>
      </p:sp>
      <p:sp>
        <p:nvSpPr>
          <p:cNvPr id="23" name="Rectangle 22">
            <a:extLst>
              <a:ext uri="{FF2B5EF4-FFF2-40B4-BE49-F238E27FC236}">
                <a16:creationId xmlns:a16="http://schemas.microsoft.com/office/drawing/2014/main" id="{370DAC88-33B2-4ABD-B81B-EA85AC2D63E1}"/>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4572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Trebuchet MS" panose="020B0603020202020204"/>
                <a:ea typeface="+mn-ea"/>
                <a:cs typeface="+mn-cs"/>
              </a:rPr>
              <a:t>“I just want to write code.”</a:t>
            </a:r>
            <a:endPar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83466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e with a building in the background&#10;&#10;Description automatically generated with low confidence">
            <a:extLst>
              <a:ext uri="{FF2B5EF4-FFF2-40B4-BE49-F238E27FC236}">
                <a16:creationId xmlns:a16="http://schemas.microsoft.com/office/drawing/2014/main" id="{3BB0717B-1086-48DB-A605-680B82023603}"/>
              </a:ext>
            </a:extLst>
          </p:cNvPr>
          <p:cNvPicPr>
            <a:picLocks noChangeAspect="1"/>
          </p:cNvPicPr>
          <p:nvPr/>
        </p:nvPicPr>
        <p:blipFill rotWithShape="1">
          <a:blip r:embed="rId3">
            <a:extLst>
              <a:ext uri="{28A0092B-C50C-407E-A947-70E740481C1C}">
                <a14:useLocalDpi xmlns:a14="http://schemas.microsoft.com/office/drawing/2010/main" val="0"/>
              </a:ext>
            </a:extLst>
          </a:blip>
          <a:srcRect b="12000"/>
          <a:stretch/>
        </p:blipFill>
        <p:spPr>
          <a:xfrm>
            <a:off x="0" y="0"/>
            <a:ext cx="12192000" cy="6873552"/>
          </a:xfrm>
          <a:prstGeom prst="rect">
            <a:avLst/>
          </a:prstGeom>
        </p:spPr>
      </p:pic>
    </p:spTree>
    <p:extLst>
      <p:ext uri="{BB962C8B-B14F-4D97-AF65-F5344CB8AC3E}">
        <p14:creationId xmlns:p14="http://schemas.microsoft.com/office/powerpoint/2010/main" val="2339788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Elastic Beanstalk</a:t>
            </a:r>
          </a:p>
        </p:txBody>
      </p:sp>
      <p:pic>
        <p:nvPicPr>
          <p:cNvPr id="4" name="Graphic 7">
            <a:extLst>
              <a:ext uri="{FF2B5EF4-FFF2-40B4-BE49-F238E27FC236}">
                <a16:creationId xmlns:a16="http://schemas.microsoft.com/office/drawing/2014/main" id="{3F09668C-64C6-4F66-ADA9-829B6C1A2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121" y="16030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841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34381" y="1072691"/>
            <a:ext cx="2408720" cy="55337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p:cNvSpPr/>
          <p:nvPr/>
        </p:nvSpPr>
        <p:spPr>
          <a:xfrm>
            <a:off x="1634381" y="280592"/>
            <a:ext cx="2408720" cy="7920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26"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Infrastructure as a Service (IaaS)</a:t>
            </a:r>
          </a:p>
        </p:txBody>
      </p:sp>
      <p:sp>
        <p:nvSpPr>
          <p:cNvPr id="8" name="Rounded Rectangle 7"/>
          <p:cNvSpPr/>
          <p:nvPr/>
        </p:nvSpPr>
        <p:spPr>
          <a:xfrm>
            <a:off x="1774694" y="1188734"/>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Applications</a:t>
            </a:r>
          </a:p>
        </p:txBody>
      </p:sp>
      <p:sp>
        <p:nvSpPr>
          <p:cNvPr id="9" name="Rounded Rectangle 8"/>
          <p:cNvSpPr/>
          <p:nvPr/>
        </p:nvSpPr>
        <p:spPr>
          <a:xfrm>
            <a:off x="1774693" y="1775538"/>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Data</a:t>
            </a:r>
          </a:p>
        </p:txBody>
      </p:sp>
      <p:sp>
        <p:nvSpPr>
          <p:cNvPr id="10" name="Rounded Rectangle 9"/>
          <p:cNvSpPr/>
          <p:nvPr/>
        </p:nvSpPr>
        <p:spPr>
          <a:xfrm>
            <a:off x="1774691" y="2362897"/>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Runtime</a:t>
            </a:r>
          </a:p>
        </p:txBody>
      </p:sp>
      <p:sp>
        <p:nvSpPr>
          <p:cNvPr id="11" name="Rounded Rectangle 10"/>
          <p:cNvSpPr/>
          <p:nvPr/>
        </p:nvSpPr>
        <p:spPr>
          <a:xfrm>
            <a:off x="1774691" y="2969299"/>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Middleware</a:t>
            </a:r>
          </a:p>
        </p:txBody>
      </p:sp>
      <p:sp>
        <p:nvSpPr>
          <p:cNvPr id="12" name="Rounded Rectangle 11"/>
          <p:cNvSpPr/>
          <p:nvPr/>
        </p:nvSpPr>
        <p:spPr>
          <a:xfrm>
            <a:off x="1774691" y="3575702"/>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Operating System</a:t>
            </a:r>
          </a:p>
        </p:txBody>
      </p:sp>
      <p:sp>
        <p:nvSpPr>
          <p:cNvPr id="13" name="Rounded Rectangle 12"/>
          <p:cNvSpPr/>
          <p:nvPr/>
        </p:nvSpPr>
        <p:spPr>
          <a:xfrm>
            <a:off x="1774693" y="4190991"/>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Virtualization</a:t>
            </a:r>
          </a:p>
        </p:txBody>
      </p:sp>
      <p:sp>
        <p:nvSpPr>
          <p:cNvPr id="14" name="Rounded Rectangle 13"/>
          <p:cNvSpPr/>
          <p:nvPr/>
        </p:nvSpPr>
        <p:spPr>
          <a:xfrm>
            <a:off x="1774691" y="4778350"/>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Servers</a:t>
            </a:r>
          </a:p>
        </p:txBody>
      </p:sp>
      <p:sp>
        <p:nvSpPr>
          <p:cNvPr id="15" name="Rounded Rectangle 14"/>
          <p:cNvSpPr/>
          <p:nvPr/>
        </p:nvSpPr>
        <p:spPr>
          <a:xfrm>
            <a:off x="1774691" y="5384752"/>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Storage</a:t>
            </a:r>
          </a:p>
        </p:txBody>
      </p:sp>
      <p:sp>
        <p:nvSpPr>
          <p:cNvPr id="16" name="Rounded Rectangle 15"/>
          <p:cNvSpPr/>
          <p:nvPr/>
        </p:nvSpPr>
        <p:spPr>
          <a:xfrm>
            <a:off x="1774691" y="5991155"/>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Networking</a:t>
            </a:r>
          </a:p>
        </p:txBody>
      </p:sp>
      <p:sp>
        <p:nvSpPr>
          <p:cNvPr id="17" name="Left Brace 16"/>
          <p:cNvSpPr/>
          <p:nvPr/>
        </p:nvSpPr>
        <p:spPr>
          <a:xfrm>
            <a:off x="1353753" y="1188733"/>
            <a:ext cx="280628" cy="2882002"/>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8" name="TextBox 17"/>
          <p:cNvSpPr txBox="1"/>
          <p:nvPr/>
        </p:nvSpPr>
        <p:spPr>
          <a:xfrm>
            <a:off x="955464" y="1674894"/>
            <a:ext cx="375167" cy="19293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srgbClr val="303030"/>
                </a:solidFill>
                <a:effectLst/>
                <a:uLnTx/>
                <a:uFillTx/>
                <a:latin typeface="Trebuchet MS" panose="020B0603020202020204"/>
                <a:ea typeface="+mn-ea"/>
                <a:cs typeface="Leelawadee UI" panose="020B0502040204020203" pitchFamily="34" charset="-34"/>
              </a:rPr>
              <a:t>You Manage</a:t>
            </a:r>
          </a:p>
        </p:txBody>
      </p:sp>
      <p:sp>
        <p:nvSpPr>
          <p:cNvPr id="23" name="Left Brace 22"/>
          <p:cNvSpPr/>
          <p:nvPr/>
        </p:nvSpPr>
        <p:spPr>
          <a:xfrm rot="10800000">
            <a:off x="4054788" y="4190990"/>
            <a:ext cx="220961" cy="2415453"/>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24" name="TextBox 23"/>
          <p:cNvSpPr txBox="1"/>
          <p:nvPr/>
        </p:nvSpPr>
        <p:spPr>
          <a:xfrm rot="10800000">
            <a:off x="4262870" y="4484669"/>
            <a:ext cx="375167" cy="19293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srgbClr val="303030"/>
                </a:solidFill>
                <a:effectLst/>
                <a:uLnTx/>
                <a:uFillTx/>
                <a:latin typeface="Trebuchet MS" panose="020B0603020202020204"/>
                <a:ea typeface="+mn-ea"/>
                <a:cs typeface="Leelawadee UI" panose="020B0502040204020203" pitchFamily="34" charset="-34"/>
              </a:rPr>
              <a:t>AWS Manages</a:t>
            </a:r>
          </a:p>
        </p:txBody>
      </p:sp>
      <p:sp>
        <p:nvSpPr>
          <p:cNvPr id="25" name="Rectangle 24"/>
          <p:cNvSpPr/>
          <p:nvPr/>
        </p:nvSpPr>
        <p:spPr>
          <a:xfrm>
            <a:off x="4900126" y="1072691"/>
            <a:ext cx="2408720" cy="55337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6" name="Rectangle 25"/>
          <p:cNvSpPr/>
          <p:nvPr/>
        </p:nvSpPr>
        <p:spPr>
          <a:xfrm>
            <a:off x="4900126" y="280592"/>
            <a:ext cx="2408720" cy="7920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26"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Platform as a Service (PaaS)</a:t>
            </a:r>
          </a:p>
        </p:txBody>
      </p:sp>
      <p:sp>
        <p:nvSpPr>
          <p:cNvPr id="27" name="Rounded Rectangle 26"/>
          <p:cNvSpPr/>
          <p:nvPr/>
        </p:nvSpPr>
        <p:spPr>
          <a:xfrm>
            <a:off x="5040439" y="1188734"/>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Applications</a:t>
            </a:r>
          </a:p>
        </p:txBody>
      </p:sp>
      <p:sp>
        <p:nvSpPr>
          <p:cNvPr id="28" name="Rounded Rectangle 27"/>
          <p:cNvSpPr/>
          <p:nvPr/>
        </p:nvSpPr>
        <p:spPr>
          <a:xfrm>
            <a:off x="5040438" y="1775538"/>
            <a:ext cx="2128092" cy="49503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Data</a:t>
            </a:r>
          </a:p>
        </p:txBody>
      </p:sp>
      <p:sp>
        <p:nvSpPr>
          <p:cNvPr id="29" name="Rounded Rectangle 28"/>
          <p:cNvSpPr/>
          <p:nvPr/>
        </p:nvSpPr>
        <p:spPr>
          <a:xfrm>
            <a:off x="5040435" y="2362897"/>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Runtime</a:t>
            </a:r>
          </a:p>
        </p:txBody>
      </p:sp>
      <p:sp>
        <p:nvSpPr>
          <p:cNvPr id="30" name="Rounded Rectangle 29"/>
          <p:cNvSpPr/>
          <p:nvPr/>
        </p:nvSpPr>
        <p:spPr>
          <a:xfrm>
            <a:off x="5040435" y="2969299"/>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Middleware</a:t>
            </a:r>
          </a:p>
        </p:txBody>
      </p:sp>
      <p:sp>
        <p:nvSpPr>
          <p:cNvPr id="31" name="Rounded Rectangle 30"/>
          <p:cNvSpPr/>
          <p:nvPr/>
        </p:nvSpPr>
        <p:spPr>
          <a:xfrm>
            <a:off x="5040435" y="3575702"/>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Operating System</a:t>
            </a:r>
          </a:p>
        </p:txBody>
      </p:sp>
      <p:sp>
        <p:nvSpPr>
          <p:cNvPr id="32" name="Rounded Rectangle 31"/>
          <p:cNvSpPr/>
          <p:nvPr/>
        </p:nvSpPr>
        <p:spPr>
          <a:xfrm>
            <a:off x="5040438" y="4190991"/>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Virtualization</a:t>
            </a:r>
          </a:p>
        </p:txBody>
      </p:sp>
      <p:sp>
        <p:nvSpPr>
          <p:cNvPr id="33" name="Rounded Rectangle 32"/>
          <p:cNvSpPr/>
          <p:nvPr/>
        </p:nvSpPr>
        <p:spPr>
          <a:xfrm>
            <a:off x="5040435" y="4778350"/>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Servers</a:t>
            </a:r>
          </a:p>
        </p:txBody>
      </p:sp>
      <p:sp>
        <p:nvSpPr>
          <p:cNvPr id="34" name="Rounded Rectangle 33"/>
          <p:cNvSpPr/>
          <p:nvPr/>
        </p:nvSpPr>
        <p:spPr>
          <a:xfrm>
            <a:off x="5040435" y="5384752"/>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Storage</a:t>
            </a:r>
          </a:p>
        </p:txBody>
      </p:sp>
      <p:sp>
        <p:nvSpPr>
          <p:cNvPr id="35" name="Rounded Rectangle 34"/>
          <p:cNvSpPr/>
          <p:nvPr/>
        </p:nvSpPr>
        <p:spPr>
          <a:xfrm>
            <a:off x="5040435" y="5991155"/>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Networking</a:t>
            </a:r>
          </a:p>
        </p:txBody>
      </p:sp>
      <p:sp>
        <p:nvSpPr>
          <p:cNvPr id="36" name="Left Brace 35"/>
          <p:cNvSpPr/>
          <p:nvPr/>
        </p:nvSpPr>
        <p:spPr>
          <a:xfrm>
            <a:off x="4619497" y="1188734"/>
            <a:ext cx="262234" cy="1174163"/>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37" name="Left Brace 36"/>
          <p:cNvSpPr/>
          <p:nvPr/>
        </p:nvSpPr>
        <p:spPr>
          <a:xfrm rot="10800000">
            <a:off x="7319574" y="2362896"/>
            <a:ext cx="226373" cy="4243546"/>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38" name="TextBox 37"/>
          <p:cNvSpPr txBox="1"/>
          <p:nvPr/>
        </p:nvSpPr>
        <p:spPr>
          <a:xfrm rot="10800000">
            <a:off x="7546494" y="3575701"/>
            <a:ext cx="375167" cy="19293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srgbClr val="303030"/>
                </a:solidFill>
                <a:effectLst/>
                <a:uLnTx/>
                <a:uFillTx/>
                <a:latin typeface="Trebuchet MS" panose="020B0603020202020204"/>
                <a:ea typeface="+mn-ea"/>
                <a:cs typeface="Leelawadee UI" panose="020B0502040204020203" pitchFamily="34" charset="-34"/>
              </a:rPr>
              <a:t>AWS Manages</a:t>
            </a:r>
          </a:p>
        </p:txBody>
      </p:sp>
      <p:sp>
        <p:nvSpPr>
          <p:cNvPr id="39" name="TextBox 38"/>
          <p:cNvSpPr txBox="1"/>
          <p:nvPr/>
        </p:nvSpPr>
        <p:spPr>
          <a:xfrm>
            <a:off x="4269188" y="810880"/>
            <a:ext cx="375167" cy="19293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srgbClr val="303030"/>
                </a:solidFill>
                <a:effectLst/>
                <a:uLnTx/>
                <a:uFillTx/>
                <a:latin typeface="Trebuchet MS" panose="020B0603020202020204"/>
                <a:ea typeface="+mn-ea"/>
                <a:cs typeface="Leelawadee UI" panose="020B0502040204020203" pitchFamily="34" charset="-34"/>
              </a:rPr>
              <a:t>You Manage</a:t>
            </a:r>
          </a:p>
        </p:txBody>
      </p:sp>
      <p:sp>
        <p:nvSpPr>
          <p:cNvPr id="40" name="Rectangle 39"/>
          <p:cNvSpPr/>
          <p:nvPr/>
        </p:nvSpPr>
        <p:spPr>
          <a:xfrm>
            <a:off x="8214871" y="1072691"/>
            <a:ext cx="2408720" cy="55337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1" name="Rectangle 40"/>
          <p:cNvSpPr/>
          <p:nvPr/>
        </p:nvSpPr>
        <p:spPr>
          <a:xfrm>
            <a:off x="8214871" y="280592"/>
            <a:ext cx="2408720" cy="792099"/>
          </a:xfrm>
          <a:prstGeom prst="rect">
            <a:avLst/>
          </a:prstGeom>
          <a:solidFill>
            <a:srgbClr val="F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26"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Software as a Service (SaaS)</a:t>
            </a:r>
          </a:p>
        </p:txBody>
      </p:sp>
      <p:sp>
        <p:nvSpPr>
          <p:cNvPr id="42" name="Rounded Rectangle 41"/>
          <p:cNvSpPr/>
          <p:nvPr/>
        </p:nvSpPr>
        <p:spPr>
          <a:xfrm>
            <a:off x="8355184" y="1188734"/>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Applications</a:t>
            </a:r>
          </a:p>
        </p:txBody>
      </p:sp>
      <p:sp>
        <p:nvSpPr>
          <p:cNvPr id="43" name="Rounded Rectangle 42"/>
          <p:cNvSpPr/>
          <p:nvPr/>
        </p:nvSpPr>
        <p:spPr>
          <a:xfrm>
            <a:off x="8355183" y="1775538"/>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Data</a:t>
            </a:r>
          </a:p>
        </p:txBody>
      </p:sp>
      <p:sp>
        <p:nvSpPr>
          <p:cNvPr id="44" name="Rounded Rectangle 43"/>
          <p:cNvSpPr/>
          <p:nvPr/>
        </p:nvSpPr>
        <p:spPr>
          <a:xfrm>
            <a:off x="8355181" y="2362897"/>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Runtime</a:t>
            </a:r>
          </a:p>
        </p:txBody>
      </p:sp>
      <p:sp>
        <p:nvSpPr>
          <p:cNvPr id="45" name="Rounded Rectangle 44"/>
          <p:cNvSpPr/>
          <p:nvPr/>
        </p:nvSpPr>
        <p:spPr>
          <a:xfrm>
            <a:off x="8355181" y="2969299"/>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Middleware</a:t>
            </a:r>
          </a:p>
        </p:txBody>
      </p:sp>
      <p:sp>
        <p:nvSpPr>
          <p:cNvPr id="46" name="Rounded Rectangle 45"/>
          <p:cNvSpPr/>
          <p:nvPr/>
        </p:nvSpPr>
        <p:spPr>
          <a:xfrm>
            <a:off x="8355181" y="3575702"/>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Operating System</a:t>
            </a:r>
          </a:p>
        </p:txBody>
      </p:sp>
      <p:sp>
        <p:nvSpPr>
          <p:cNvPr id="47" name="Rounded Rectangle 46"/>
          <p:cNvSpPr/>
          <p:nvPr/>
        </p:nvSpPr>
        <p:spPr>
          <a:xfrm>
            <a:off x="8355183" y="4190991"/>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Virtualization</a:t>
            </a:r>
          </a:p>
        </p:txBody>
      </p:sp>
      <p:sp>
        <p:nvSpPr>
          <p:cNvPr id="48" name="Rounded Rectangle 47"/>
          <p:cNvSpPr/>
          <p:nvPr/>
        </p:nvSpPr>
        <p:spPr>
          <a:xfrm>
            <a:off x="8355181" y="4778350"/>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Servers</a:t>
            </a:r>
          </a:p>
        </p:txBody>
      </p:sp>
      <p:sp>
        <p:nvSpPr>
          <p:cNvPr id="49" name="Rounded Rectangle 48"/>
          <p:cNvSpPr/>
          <p:nvPr/>
        </p:nvSpPr>
        <p:spPr>
          <a:xfrm>
            <a:off x="8355181" y="5384752"/>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Storage</a:t>
            </a:r>
          </a:p>
        </p:txBody>
      </p:sp>
      <p:sp>
        <p:nvSpPr>
          <p:cNvPr id="50" name="Rounded Rectangle 49"/>
          <p:cNvSpPr/>
          <p:nvPr/>
        </p:nvSpPr>
        <p:spPr>
          <a:xfrm>
            <a:off x="8355181" y="5991155"/>
            <a:ext cx="2128092" cy="495033"/>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75" b="0" i="0" u="none" strike="noStrike" kern="1200" cap="none" spc="0" normalizeH="0" baseline="0" noProof="0" dirty="0">
                <a:ln>
                  <a:noFill/>
                </a:ln>
                <a:solidFill>
                  <a:srgbClr val="FFFFFF"/>
                </a:solidFill>
                <a:effectLst/>
                <a:uLnTx/>
                <a:uFillTx/>
                <a:latin typeface="Trebuchet MS" panose="020B0603020202020204"/>
                <a:ea typeface="+mn-ea"/>
                <a:cs typeface="Leelawadee UI" panose="020B0502040204020203" pitchFamily="34" charset="-34"/>
              </a:rPr>
              <a:t>Networking</a:t>
            </a:r>
          </a:p>
        </p:txBody>
      </p:sp>
      <p:sp>
        <p:nvSpPr>
          <p:cNvPr id="52" name="Left Brace 51"/>
          <p:cNvSpPr/>
          <p:nvPr/>
        </p:nvSpPr>
        <p:spPr>
          <a:xfrm rot="10800000">
            <a:off x="10634321" y="1188732"/>
            <a:ext cx="226373" cy="5417709"/>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53" name="TextBox 52"/>
          <p:cNvSpPr txBox="1"/>
          <p:nvPr/>
        </p:nvSpPr>
        <p:spPr>
          <a:xfrm rot="10800000">
            <a:off x="10844312" y="2932928"/>
            <a:ext cx="375167" cy="1929315"/>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srgbClr val="303030"/>
                </a:solidFill>
                <a:effectLst/>
                <a:uLnTx/>
                <a:uFillTx/>
                <a:latin typeface="Trebuchet MS" panose="020B0603020202020204"/>
                <a:ea typeface="+mn-ea"/>
                <a:cs typeface="Leelawadee UI" panose="020B0502040204020203" pitchFamily="34" charset="-34"/>
              </a:rPr>
              <a:t>AWS Manages</a:t>
            </a:r>
          </a:p>
        </p:txBody>
      </p:sp>
      <p:sp>
        <p:nvSpPr>
          <p:cNvPr id="2" name="Rectangle 1">
            <a:extLst>
              <a:ext uri="{FF2B5EF4-FFF2-40B4-BE49-F238E27FC236}">
                <a16:creationId xmlns:a16="http://schemas.microsoft.com/office/drawing/2014/main" id="{9297F052-37D4-0103-0A9F-7078D9CEC0CE}"/>
              </a:ext>
            </a:extLst>
          </p:cNvPr>
          <p:cNvSpPr/>
          <p:nvPr/>
        </p:nvSpPr>
        <p:spPr>
          <a:xfrm>
            <a:off x="4054787" y="1072691"/>
            <a:ext cx="3866874" cy="13330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9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D1DD-9ACC-4637-8BFE-823252962A16}"/>
              </a:ext>
            </a:extLst>
          </p:cNvPr>
          <p:cNvSpPr>
            <a:spLocks noGrp="1"/>
          </p:cNvSpPr>
          <p:nvPr>
            <p:ph type="title"/>
          </p:nvPr>
        </p:nvSpPr>
        <p:spPr/>
        <p:txBody>
          <a:bodyPr/>
          <a:lstStyle/>
          <a:p>
            <a:r>
              <a:rPr lang="en-US" dirty="0"/>
              <a:t> EC2 Launch Types/Purchasing Options</a:t>
            </a:r>
          </a:p>
        </p:txBody>
      </p:sp>
      <p:graphicFrame>
        <p:nvGraphicFramePr>
          <p:cNvPr id="3" name="Table 3">
            <a:extLst>
              <a:ext uri="{FF2B5EF4-FFF2-40B4-BE49-F238E27FC236}">
                <a16:creationId xmlns:a16="http://schemas.microsoft.com/office/drawing/2014/main" id="{DBA80FAA-B999-4A1C-B8C1-E4086F899697}"/>
              </a:ext>
            </a:extLst>
          </p:cNvPr>
          <p:cNvGraphicFramePr>
            <a:graphicFrameLocks noGrp="1"/>
          </p:cNvGraphicFramePr>
          <p:nvPr/>
        </p:nvGraphicFramePr>
        <p:xfrm>
          <a:off x="627143" y="1397562"/>
          <a:ext cx="10937714" cy="5029200"/>
        </p:xfrm>
        <a:graphic>
          <a:graphicData uri="http://schemas.openxmlformats.org/drawingml/2006/table">
            <a:tbl>
              <a:tblPr firstRow="1" bandRow="1">
                <a:tableStyleId>{F5AB1C69-6EDB-4FF4-983F-18BD219EF322}</a:tableStyleId>
              </a:tblPr>
              <a:tblGrid>
                <a:gridCol w="1985428">
                  <a:extLst>
                    <a:ext uri="{9D8B030D-6E8A-4147-A177-3AD203B41FA5}">
                      <a16:colId xmlns:a16="http://schemas.microsoft.com/office/drawing/2014/main" val="2448103627"/>
                    </a:ext>
                  </a:extLst>
                </a:gridCol>
                <a:gridCol w="8952286">
                  <a:extLst>
                    <a:ext uri="{9D8B030D-6E8A-4147-A177-3AD203B41FA5}">
                      <a16:colId xmlns:a16="http://schemas.microsoft.com/office/drawing/2014/main" val="52940031"/>
                    </a:ext>
                  </a:extLst>
                </a:gridCol>
              </a:tblGrid>
              <a:tr h="278976">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856222348"/>
                  </a:ext>
                </a:extLst>
              </a:tr>
              <a:tr h="370840">
                <a:tc>
                  <a:txBody>
                    <a:bodyPr/>
                    <a:lstStyle/>
                    <a:p>
                      <a:r>
                        <a:rPr lang="en-US" sz="2200" dirty="0"/>
                        <a:t>On-Demand Instances</a:t>
                      </a:r>
                    </a:p>
                  </a:txBody>
                  <a:tcPr/>
                </a:tc>
                <a:tc>
                  <a:txBody>
                    <a:bodyPr/>
                    <a:lstStyle/>
                    <a:p>
                      <a:pPr marL="342900" indent="-342900">
                        <a:buFont typeface="Arial" panose="020B0604020202020204" pitchFamily="34" charset="0"/>
                        <a:buChar char="•"/>
                      </a:pPr>
                      <a:r>
                        <a:rPr lang="en-US" sz="2200" dirty="0"/>
                        <a:t>Default option</a:t>
                      </a:r>
                    </a:p>
                    <a:p>
                      <a:pPr marL="342900" indent="-342900">
                        <a:buFont typeface="Arial" panose="020B0604020202020204" pitchFamily="34" charset="0"/>
                        <a:buChar char="•"/>
                      </a:pPr>
                      <a:r>
                        <a:rPr lang="en-US" sz="2200" dirty="0"/>
                        <a:t>Pay by the second while instance is running (minimum 60 seconds)</a:t>
                      </a:r>
                    </a:p>
                  </a:txBody>
                  <a:tcPr/>
                </a:tc>
                <a:extLst>
                  <a:ext uri="{0D108BD9-81ED-4DB2-BD59-A6C34878D82A}">
                    <a16:rowId xmlns:a16="http://schemas.microsoft.com/office/drawing/2014/main" val="1744842248"/>
                  </a:ext>
                </a:extLst>
              </a:tr>
              <a:tr h="370840">
                <a:tc>
                  <a:txBody>
                    <a:bodyPr/>
                    <a:lstStyle/>
                    <a:p>
                      <a:r>
                        <a:rPr lang="en-US" sz="2200" dirty="0"/>
                        <a:t>Reserved Instances</a:t>
                      </a:r>
                    </a:p>
                  </a:txBody>
                  <a:tcPr/>
                </a:tc>
                <a:tc>
                  <a:txBody>
                    <a:bodyPr/>
                    <a:lstStyle/>
                    <a:p>
                      <a:pPr marL="342900" indent="-342900">
                        <a:buFont typeface="Arial" panose="020B0604020202020204" pitchFamily="34" charset="0"/>
                        <a:buChar char="•"/>
                      </a:pPr>
                      <a:r>
                        <a:rPr lang="en-US" sz="2200" dirty="0"/>
                        <a:t>Reserve instances for 1-3 years (e.g., database server)</a:t>
                      </a:r>
                    </a:p>
                    <a:p>
                      <a:pPr marL="342900" indent="-342900">
                        <a:buFont typeface="Arial" panose="020B0604020202020204" pitchFamily="34" charset="0"/>
                        <a:buChar char="•"/>
                      </a:pPr>
                      <a:r>
                        <a:rPr lang="en-US" sz="2200" dirty="0"/>
                        <a:t>Savings of up to 70%</a:t>
                      </a:r>
                    </a:p>
                  </a:txBody>
                  <a:tcPr/>
                </a:tc>
                <a:extLst>
                  <a:ext uri="{0D108BD9-81ED-4DB2-BD59-A6C34878D82A}">
                    <a16:rowId xmlns:a16="http://schemas.microsoft.com/office/drawing/2014/main" val="1975753725"/>
                  </a:ext>
                </a:extLst>
              </a:tr>
              <a:tr h="370840">
                <a:tc>
                  <a:txBody>
                    <a:bodyPr/>
                    <a:lstStyle/>
                    <a:p>
                      <a:r>
                        <a:rPr lang="en-US" sz="2200" dirty="0"/>
                        <a:t>Spot Instances</a:t>
                      </a:r>
                    </a:p>
                  </a:txBody>
                  <a:tcPr/>
                </a:tc>
                <a:tc>
                  <a:txBody>
                    <a:bodyPr/>
                    <a:lstStyle/>
                    <a:p>
                      <a:pPr marL="342900" indent="-342900">
                        <a:buFont typeface="Arial" panose="020B0604020202020204" pitchFamily="34" charset="0"/>
                        <a:buChar char="•"/>
                      </a:pPr>
                      <a:r>
                        <a:rPr lang="en-US" sz="2200" dirty="0"/>
                        <a:t>Bid on unused EC2 capacity</a:t>
                      </a:r>
                    </a:p>
                    <a:p>
                      <a:pPr marL="342900" indent="-342900">
                        <a:buFont typeface="Arial" panose="020B0604020202020204" pitchFamily="34" charset="0"/>
                        <a:buChar char="•"/>
                      </a:pPr>
                      <a:r>
                        <a:rPr lang="en-US" sz="2200" dirty="0"/>
                        <a:t>Savings up to 90%, but can lose instance at any time</a:t>
                      </a:r>
                    </a:p>
                  </a:txBody>
                  <a:tcPr/>
                </a:tc>
                <a:extLst>
                  <a:ext uri="{0D108BD9-81ED-4DB2-BD59-A6C34878D82A}">
                    <a16:rowId xmlns:a16="http://schemas.microsoft.com/office/drawing/2014/main" val="4202435848"/>
                  </a:ext>
                </a:extLst>
              </a:tr>
              <a:tr h="370840">
                <a:tc>
                  <a:txBody>
                    <a:bodyPr/>
                    <a:lstStyle/>
                    <a:p>
                      <a:r>
                        <a:rPr lang="en-US" sz="2200" dirty="0"/>
                        <a:t>Dedicated Hosts</a:t>
                      </a:r>
                    </a:p>
                  </a:txBody>
                  <a:tcPr/>
                </a:tc>
                <a:tc>
                  <a:txBody>
                    <a:bodyPr/>
                    <a:lstStyle/>
                    <a:p>
                      <a:pPr marL="342900" indent="-342900">
                        <a:buFont typeface="Arial" panose="020B0604020202020204" pitchFamily="34" charset="0"/>
                        <a:buChar char="•"/>
                      </a:pPr>
                      <a:r>
                        <a:rPr lang="en-US" sz="2200" dirty="0"/>
                        <a:t>Book an entire physical server and bring your own licenses</a:t>
                      </a:r>
                    </a:p>
                    <a:p>
                      <a:pPr marL="342900" indent="-342900">
                        <a:buFont typeface="Arial" panose="020B0604020202020204" pitchFamily="34" charset="0"/>
                        <a:buChar char="•"/>
                      </a:pPr>
                      <a:r>
                        <a:rPr lang="en-US" sz="2200" dirty="0"/>
                        <a:t>Can be purchased on-demand or reserved</a:t>
                      </a:r>
                    </a:p>
                  </a:txBody>
                  <a:tcPr/>
                </a:tc>
                <a:extLst>
                  <a:ext uri="{0D108BD9-81ED-4DB2-BD59-A6C34878D82A}">
                    <a16:rowId xmlns:a16="http://schemas.microsoft.com/office/drawing/2014/main" val="2049439888"/>
                  </a:ext>
                </a:extLst>
              </a:tr>
              <a:tr h="370840">
                <a:tc>
                  <a:txBody>
                    <a:bodyPr/>
                    <a:lstStyle/>
                    <a:p>
                      <a:r>
                        <a:rPr lang="en-US" sz="2200" dirty="0"/>
                        <a:t>Dedicated Instances</a:t>
                      </a:r>
                    </a:p>
                  </a:txBody>
                  <a:tcPr/>
                </a:tc>
                <a:tc>
                  <a:txBody>
                    <a:bodyPr/>
                    <a:lstStyle/>
                    <a:p>
                      <a:pPr marL="342900" marR="0" lvl="0" indent="-34290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dk1"/>
                          </a:solidFill>
                          <a:latin typeface="+mn-lt"/>
                          <a:ea typeface="+mn-ea"/>
                          <a:cs typeface="+mn-cs"/>
                        </a:rPr>
                        <a:t>Ensures no other AWS customer shares your hardware</a:t>
                      </a:r>
                    </a:p>
                    <a:p>
                      <a:pPr marL="342900" marR="0" lvl="0" indent="-34290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dk1"/>
                          </a:solidFill>
                          <a:latin typeface="+mn-lt"/>
                          <a:ea typeface="+mn-ea"/>
                          <a:cs typeface="+mn-cs"/>
                        </a:rPr>
                        <a:t>Pay by the hour</a:t>
                      </a:r>
                    </a:p>
                  </a:txBody>
                  <a:tcPr/>
                </a:tc>
                <a:extLst>
                  <a:ext uri="{0D108BD9-81ED-4DB2-BD59-A6C34878D82A}">
                    <a16:rowId xmlns:a16="http://schemas.microsoft.com/office/drawing/2014/main" val="3957281237"/>
                  </a:ext>
                </a:extLst>
              </a:tr>
              <a:tr h="370840">
                <a:tc>
                  <a:txBody>
                    <a:bodyPr/>
                    <a:lstStyle/>
                    <a:p>
                      <a:r>
                        <a:rPr lang="en-US" sz="2200" dirty="0"/>
                        <a:t>Capacity Reservations</a:t>
                      </a:r>
                    </a:p>
                  </a:txBody>
                  <a:tcPr/>
                </a:tc>
                <a:tc>
                  <a:txBody>
                    <a:bodyPr/>
                    <a:lstStyle/>
                    <a:p>
                      <a:pPr marL="342900" marR="0" lvl="0" indent="-342900" algn="l" defTabSz="9144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kern="1200" dirty="0">
                          <a:solidFill>
                            <a:schemeClr val="dk1"/>
                          </a:solidFill>
                          <a:latin typeface="+mn-lt"/>
                          <a:ea typeface="+mn-ea"/>
                          <a:cs typeface="+mn-cs"/>
                        </a:rPr>
                        <a:t>Reserve capacity for instances in a specific availability zone for any duration</a:t>
                      </a:r>
                    </a:p>
                  </a:txBody>
                  <a:tcPr/>
                </a:tc>
                <a:extLst>
                  <a:ext uri="{0D108BD9-81ED-4DB2-BD59-A6C34878D82A}">
                    <a16:rowId xmlns:a16="http://schemas.microsoft.com/office/drawing/2014/main" val="178879559"/>
                  </a:ext>
                </a:extLst>
              </a:tr>
            </a:tbl>
          </a:graphicData>
        </a:graphic>
      </p:graphicFrame>
      <p:sp>
        <p:nvSpPr>
          <p:cNvPr id="4" name="Rectangle 3">
            <a:extLst>
              <a:ext uri="{FF2B5EF4-FFF2-40B4-BE49-F238E27FC236}">
                <a16:creationId xmlns:a16="http://schemas.microsoft.com/office/drawing/2014/main" id="{E646CA71-7185-4C17-8541-91F79FFD8CE1}"/>
              </a:ext>
            </a:extLst>
          </p:cNvPr>
          <p:cNvSpPr/>
          <p:nvPr/>
        </p:nvSpPr>
        <p:spPr>
          <a:xfrm>
            <a:off x="508279" y="1803150"/>
            <a:ext cx="11202351" cy="85156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75C3724A-8B5E-4402-8043-FC9AE1C7F5AF}"/>
              </a:ext>
            </a:extLst>
          </p:cNvPr>
          <p:cNvSpPr/>
          <p:nvPr/>
        </p:nvSpPr>
        <p:spPr>
          <a:xfrm>
            <a:off x="508279" y="2644878"/>
            <a:ext cx="11202351" cy="784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42222FF4-5B8E-4BD8-88B6-4C2F5271C71A}"/>
              </a:ext>
            </a:extLst>
          </p:cNvPr>
          <p:cNvSpPr/>
          <p:nvPr/>
        </p:nvSpPr>
        <p:spPr>
          <a:xfrm>
            <a:off x="508279" y="3429000"/>
            <a:ext cx="11202351" cy="67917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A30C431F-B103-40E8-9A3E-C57CF68DDADC}"/>
              </a:ext>
            </a:extLst>
          </p:cNvPr>
          <p:cNvSpPr/>
          <p:nvPr/>
        </p:nvSpPr>
        <p:spPr>
          <a:xfrm>
            <a:off x="501655" y="4124738"/>
            <a:ext cx="11202351" cy="784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FEF0F636-8CB1-45FC-950A-FEF5FE094CA0}"/>
              </a:ext>
            </a:extLst>
          </p:cNvPr>
          <p:cNvSpPr/>
          <p:nvPr/>
        </p:nvSpPr>
        <p:spPr>
          <a:xfrm>
            <a:off x="501654" y="4899028"/>
            <a:ext cx="11202351" cy="784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411BC2CA-D203-440F-B11F-F2B3B059EB3A}"/>
              </a:ext>
            </a:extLst>
          </p:cNvPr>
          <p:cNvSpPr/>
          <p:nvPr/>
        </p:nvSpPr>
        <p:spPr>
          <a:xfrm>
            <a:off x="508279" y="5673318"/>
            <a:ext cx="11202351" cy="784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7604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0" grpId="0" animBg="1"/>
      <p:bldP spid="10" grpId="1" animBg="1"/>
      <p:bldP spid="11" grpId="0" animBg="1"/>
      <p:bldP spid="11" grpId="1" animBg="1"/>
      <p:bldP spid="13" grpId="0" animBg="1"/>
      <p:bldP spid="1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Platform as a Service (PaaS)</a:t>
            </a:r>
          </a:p>
          <a:p>
            <a:pPr lvl="1"/>
            <a:r>
              <a:rPr lang="en-US" sz="2400" dirty="0">
                <a:latin typeface="+mj-lt"/>
              </a:rPr>
              <a:t>Infrastructure is handled for you</a:t>
            </a:r>
          </a:p>
          <a:p>
            <a:pPr lvl="2"/>
            <a:r>
              <a:rPr lang="en-US" sz="2200" dirty="0">
                <a:latin typeface="+mj-lt"/>
              </a:rPr>
              <a:t>EC2 instances, load balancers, auto-scaling groups, database, etc.</a:t>
            </a:r>
          </a:p>
          <a:p>
            <a:pPr lvl="1"/>
            <a:r>
              <a:rPr lang="en-US" sz="2400" dirty="0">
                <a:latin typeface="+mj-lt"/>
              </a:rPr>
              <a:t>Uses CloudFormation templates to deploy the infrastructure</a:t>
            </a:r>
          </a:p>
          <a:p>
            <a:r>
              <a:rPr lang="en-US" sz="2800" dirty="0">
                <a:latin typeface="+mj-lt"/>
              </a:rPr>
              <a:t>Health monitoring available in the Console</a:t>
            </a:r>
          </a:p>
          <a:p>
            <a:r>
              <a:rPr lang="en-US" sz="2800" dirty="0">
                <a:latin typeface="+mj-lt"/>
              </a:rPr>
              <a:t>Support for many platforms</a:t>
            </a:r>
          </a:p>
          <a:p>
            <a:pPr lvl="1"/>
            <a:r>
              <a:rPr lang="en-US" sz="2400" dirty="0">
                <a:latin typeface="+mj-lt"/>
              </a:rPr>
              <a:t>Node, PHP, Java, Python, Go, .NET, Ruby, Docker, etc.</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Elastic Beanstalk</a:t>
            </a:r>
          </a:p>
        </p:txBody>
      </p:sp>
      <p:pic>
        <p:nvPicPr>
          <p:cNvPr id="4" name="Graphic 7">
            <a:extLst>
              <a:ext uri="{FF2B5EF4-FFF2-40B4-BE49-F238E27FC236}">
                <a16:creationId xmlns:a16="http://schemas.microsoft.com/office/drawing/2014/main" id="{3F09668C-64C6-4F66-ADA9-829B6C1A2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121" y="16030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61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Elastic Beanstalk Application</a:t>
            </a:r>
          </a:p>
        </p:txBody>
      </p:sp>
      <p:pic>
        <p:nvPicPr>
          <p:cNvPr id="4" name="Picture 3" descr="A blue sign with white text&#10;&#10;Description automatically generated with medium confidence">
            <a:extLst>
              <a:ext uri="{FF2B5EF4-FFF2-40B4-BE49-F238E27FC236}">
                <a16:creationId xmlns:a16="http://schemas.microsoft.com/office/drawing/2014/main" id="{847B8E0F-6527-F9B1-A666-F74CE47AC105}"/>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812744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EBF72C-D10E-446E-8A92-558EF9CF1CB7}"/>
              </a:ext>
            </a:extLst>
          </p:cNvPr>
          <p:cNvPicPr>
            <a:picLocks noChangeAspect="1"/>
          </p:cNvPicPr>
          <p:nvPr/>
        </p:nvPicPr>
        <p:blipFill rotWithShape="1">
          <a:blip r:embed="rId3">
            <a:extLst>
              <a:ext uri="{28A0092B-C50C-407E-A947-70E740481C1C}">
                <a14:useLocalDpi xmlns:a14="http://schemas.microsoft.com/office/drawing/2010/main" val="0"/>
              </a:ext>
            </a:extLst>
          </a:blip>
          <a:srcRect b="11429"/>
          <a:stretch/>
        </p:blipFill>
        <p:spPr>
          <a:xfrm>
            <a:off x="0" y="0"/>
            <a:ext cx="12192000" cy="6848986"/>
          </a:xfrm>
          <a:prstGeom prst="rect">
            <a:avLst/>
          </a:prstGeom>
        </p:spPr>
      </p:pic>
      <p:sp>
        <p:nvSpPr>
          <p:cNvPr id="6" name="Rectangle 5">
            <a:extLst>
              <a:ext uri="{FF2B5EF4-FFF2-40B4-BE49-F238E27FC236}">
                <a16:creationId xmlns:a16="http://schemas.microsoft.com/office/drawing/2014/main" id="{759ADD51-69DA-4140-AB91-ABBCC49810D5}"/>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91440" r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400" b="0" i="0" u="none" strike="noStrike" kern="1200" cap="none" spc="0" normalizeH="0" baseline="0" noProof="0" dirty="0">
                <a:ln>
                  <a:noFill/>
                </a:ln>
                <a:solidFill>
                  <a:prstClr val="black"/>
                </a:solidFill>
                <a:effectLst/>
                <a:uLnTx/>
                <a:uFillTx/>
                <a:latin typeface="Trebuchet MS" panose="020B0603020202020204"/>
                <a:ea typeface="+mn-ea"/>
                <a:cs typeface="+mn-cs"/>
              </a:rPr>
              <a:t>CONTAINERS OVERVIEW</a:t>
            </a:r>
          </a:p>
        </p:txBody>
      </p:sp>
    </p:spTree>
    <p:extLst>
      <p:ext uri="{BB962C8B-B14F-4D97-AF65-F5344CB8AC3E}">
        <p14:creationId xmlns:p14="http://schemas.microsoft.com/office/powerpoint/2010/main" val="207489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07937E6D-EC15-4DDB-BB69-09E9F8A9658D}"/>
              </a:ext>
            </a:extLst>
          </p:cNvPr>
          <p:cNvPicPr>
            <a:picLocks noChangeAspect="1"/>
          </p:cNvPicPr>
          <p:nvPr/>
        </p:nvPicPr>
        <p:blipFill rotWithShape="1">
          <a:blip r:embed="rId3">
            <a:extLst>
              <a:ext uri="{28A0092B-C50C-407E-A947-70E740481C1C}">
                <a14:useLocalDpi xmlns:a14="http://schemas.microsoft.com/office/drawing/2010/main" val="0"/>
              </a:ext>
            </a:extLst>
          </a:blip>
          <a:srcRect t="44110"/>
          <a:stretch/>
        </p:blipFill>
        <p:spPr>
          <a:xfrm>
            <a:off x="0" y="0"/>
            <a:ext cx="12192000" cy="6858000"/>
          </a:xfrm>
          <a:prstGeom prst="rect">
            <a:avLst/>
          </a:prstGeom>
        </p:spPr>
      </p:pic>
    </p:spTree>
    <p:extLst>
      <p:ext uri="{BB962C8B-B14F-4D97-AF65-F5344CB8AC3E}">
        <p14:creationId xmlns:p14="http://schemas.microsoft.com/office/powerpoint/2010/main" val="1780510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EF5D472F-92FC-4347-A7DC-3AA4B839B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630" y="2209630"/>
            <a:ext cx="2438740" cy="2438740"/>
          </a:xfrm>
          <a:prstGeom prst="rect">
            <a:avLst/>
          </a:prstGeom>
        </p:spPr>
      </p:pic>
      <p:sp>
        <p:nvSpPr>
          <p:cNvPr id="6" name="Title 5">
            <a:extLst>
              <a:ext uri="{FF2B5EF4-FFF2-40B4-BE49-F238E27FC236}">
                <a16:creationId xmlns:a16="http://schemas.microsoft.com/office/drawing/2014/main" id="{D51C7313-6758-433C-B017-2620444B1A63}"/>
              </a:ext>
            </a:extLst>
          </p:cNvPr>
          <p:cNvSpPr>
            <a:spLocks noGrp="1"/>
          </p:cNvSpPr>
          <p:nvPr>
            <p:ph type="title"/>
          </p:nvPr>
        </p:nvSpPr>
        <p:spPr/>
        <p:txBody>
          <a:bodyPr/>
          <a:lstStyle/>
          <a:p>
            <a:r>
              <a:rPr lang="en-US" dirty="0"/>
              <a:t>Containers</a:t>
            </a:r>
          </a:p>
        </p:txBody>
      </p:sp>
      <p:sp>
        <p:nvSpPr>
          <p:cNvPr id="7" name="TextBox 6">
            <a:extLst>
              <a:ext uri="{FF2B5EF4-FFF2-40B4-BE49-F238E27FC236}">
                <a16:creationId xmlns:a16="http://schemas.microsoft.com/office/drawing/2014/main" id="{86BF5541-FA21-41B8-84B0-D201A59F7E79}"/>
              </a:ext>
            </a:extLst>
          </p:cNvPr>
          <p:cNvSpPr txBox="1"/>
          <p:nvPr/>
        </p:nvSpPr>
        <p:spPr>
          <a:xfrm>
            <a:off x="1936376" y="2334067"/>
            <a:ext cx="3080274" cy="548640"/>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Application code</a:t>
            </a:r>
          </a:p>
        </p:txBody>
      </p:sp>
      <p:sp>
        <p:nvSpPr>
          <p:cNvPr id="8" name="TextBox 7">
            <a:extLst>
              <a:ext uri="{FF2B5EF4-FFF2-40B4-BE49-F238E27FC236}">
                <a16:creationId xmlns:a16="http://schemas.microsoft.com/office/drawing/2014/main" id="{6944897C-B022-4B3E-8FE9-547841BA648C}"/>
              </a:ext>
            </a:extLst>
          </p:cNvPr>
          <p:cNvSpPr txBox="1"/>
          <p:nvPr/>
        </p:nvSpPr>
        <p:spPr>
          <a:xfrm>
            <a:off x="1323189" y="4054407"/>
            <a:ext cx="3080274" cy="548640"/>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Runtime libraries</a:t>
            </a:r>
          </a:p>
        </p:txBody>
      </p:sp>
      <p:cxnSp>
        <p:nvCxnSpPr>
          <p:cNvPr id="9" name="Connector: Elbow 8">
            <a:extLst>
              <a:ext uri="{FF2B5EF4-FFF2-40B4-BE49-F238E27FC236}">
                <a16:creationId xmlns:a16="http://schemas.microsoft.com/office/drawing/2014/main" id="{917FE70A-46A5-4CEC-BB1D-8059FF142BCD}"/>
              </a:ext>
            </a:extLst>
          </p:cNvPr>
          <p:cNvCxnSpPr>
            <a:cxnSpLocks/>
            <a:stCxn id="7" idx="2"/>
            <a:endCxn id="5" idx="1"/>
          </p:cNvCxnSpPr>
          <p:nvPr/>
        </p:nvCxnSpPr>
        <p:spPr>
          <a:xfrm rot="16200000" flipH="1">
            <a:off x="3903425" y="2455794"/>
            <a:ext cx="546293" cy="1400117"/>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ED6E08A4-63E2-4BDC-9293-132F6995B72F}"/>
              </a:ext>
            </a:extLst>
          </p:cNvPr>
          <p:cNvCxnSpPr>
            <a:cxnSpLocks/>
            <a:stCxn id="8" idx="3"/>
            <a:endCxn id="5" idx="1"/>
          </p:cNvCxnSpPr>
          <p:nvPr/>
        </p:nvCxnSpPr>
        <p:spPr>
          <a:xfrm flipV="1">
            <a:off x="4403463" y="3429000"/>
            <a:ext cx="473167" cy="89972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29214C-DB84-425D-A88C-5E1BBE83050B}"/>
              </a:ext>
            </a:extLst>
          </p:cNvPr>
          <p:cNvSpPr txBox="1"/>
          <p:nvPr/>
        </p:nvSpPr>
        <p:spPr>
          <a:xfrm>
            <a:off x="7175350" y="2334067"/>
            <a:ext cx="3080274" cy="548640"/>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Environment variables</a:t>
            </a:r>
          </a:p>
        </p:txBody>
      </p:sp>
      <p:sp>
        <p:nvSpPr>
          <p:cNvPr id="16" name="TextBox 15">
            <a:extLst>
              <a:ext uri="{FF2B5EF4-FFF2-40B4-BE49-F238E27FC236}">
                <a16:creationId xmlns:a16="http://schemas.microsoft.com/office/drawing/2014/main" id="{56053026-AC95-41C5-8ED9-280B49F72479}"/>
              </a:ext>
            </a:extLst>
          </p:cNvPr>
          <p:cNvSpPr txBox="1"/>
          <p:nvPr/>
        </p:nvSpPr>
        <p:spPr>
          <a:xfrm>
            <a:off x="7788536" y="4054407"/>
            <a:ext cx="3080274" cy="548640"/>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Configuration files</a:t>
            </a:r>
          </a:p>
        </p:txBody>
      </p:sp>
      <p:cxnSp>
        <p:nvCxnSpPr>
          <p:cNvPr id="17" name="Connector: Elbow 16">
            <a:extLst>
              <a:ext uri="{FF2B5EF4-FFF2-40B4-BE49-F238E27FC236}">
                <a16:creationId xmlns:a16="http://schemas.microsoft.com/office/drawing/2014/main" id="{C4D60D4B-FE06-4246-8E9D-2748718EAABC}"/>
              </a:ext>
            </a:extLst>
          </p:cNvPr>
          <p:cNvCxnSpPr>
            <a:cxnSpLocks/>
            <a:stCxn id="15" idx="2"/>
            <a:endCxn id="5" idx="3"/>
          </p:cNvCxnSpPr>
          <p:nvPr/>
        </p:nvCxnSpPr>
        <p:spPr>
          <a:xfrm rot="5400000">
            <a:off x="7742283" y="2455795"/>
            <a:ext cx="546293" cy="1400117"/>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4FBEB397-8239-4785-8485-F1664359FE8F}"/>
              </a:ext>
            </a:extLst>
          </p:cNvPr>
          <p:cNvCxnSpPr>
            <a:cxnSpLocks/>
            <a:stCxn id="16" idx="1"/>
            <a:endCxn id="5" idx="3"/>
          </p:cNvCxnSpPr>
          <p:nvPr/>
        </p:nvCxnSpPr>
        <p:spPr>
          <a:xfrm rot="10800000">
            <a:off x="7315370" y="3429001"/>
            <a:ext cx="473166" cy="89972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161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70A6B6E-DEED-444A-876C-3A5D5CEE41F9}"/>
              </a:ext>
            </a:extLst>
          </p:cNvPr>
          <p:cNvSpPr/>
          <p:nvPr/>
        </p:nvSpPr>
        <p:spPr>
          <a:xfrm>
            <a:off x="2119256" y="5154707"/>
            <a:ext cx="3711388" cy="79427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(physical machine with </a:t>
            </a:r>
            <a:b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hard drive, memory, processor)</a:t>
            </a:r>
          </a:p>
        </p:txBody>
      </p:sp>
      <p:sp>
        <p:nvSpPr>
          <p:cNvPr id="7" name="Rectangle 6">
            <a:extLst>
              <a:ext uri="{FF2B5EF4-FFF2-40B4-BE49-F238E27FC236}">
                <a16:creationId xmlns:a16="http://schemas.microsoft.com/office/drawing/2014/main" id="{79CCA2D2-1B84-4CD6-8577-47E49C966146}"/>
              </a:ext>
            </a:extLst>
          </p:cNvPr>
          <p:cNvSpPr/>
          <p:nvPr/>
        </p:nvSpPr>
        <p:spPr>
          <a:xfrm>
            <a:off x="2119256" y="4238514"/>
            <a:ext cx="3711388" cy="79427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HOST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(e.g., Windows, Linux)</a:t>
            </a:r>
          </a:p>
        </p:txBody>
      </p:sp>
      <p:sp>
        <p:nvSpPr>
          <p:cNvPr id="8" name="Rectangle 7">
            <a:extLst>
              <a:ext uri="{FF2B5EF4-FFF2-40B4-BE49-F238E27FC236}">
                <a16:creationId xmlns:a16="http://schemas.microsoft.com/office/drawing/2014/main" id="{92233F7C-BA94-4FC5-B3B3-E159AEAC3AFC}"/>
              </a:ext>
            </a:extLst>
          </p:cNvPr>
          <p:cNvSpPr/>
          <p:nvPr/>
        </p:nvSpPr>
        <p:spPr>
          <a:xfrm>
            <a:off x="2119256" y="3316141"/>
            <a:ext cx="3711388" cy="7942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HYPERVISOR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(abstracts the </a:t>
            </a:r>
            <a:r>
              <a:rPr kumimoji="0" lang="en-US" sz="1400" b="0" i="1" u="none" strike="noStrike" kern="1200" cap="none" spc="0" normalizeH="0" baseline="0" noProof="0" dirty="0">
                <a:ln>
                  <a:noFill/>
                </a:ln>
                <a:solidFill>
                  <a:prstClr val="white"/>
                </a:solidFill>
                <a:effectLst/>
                <a:uLnTx/>
                <a:uFillTx/>
                <a:latin typeface="Trebuchet MS" panose="020B0603020202020204"/>
                <a:ea typeface="+mn-ea"/>
                <a:cs typeface="+mn-cs"/>
              </a:rPr>
              <a:t>hardware</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 of a </a:t>
            </a:r>
            <a:b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physical machine)</a:t>
            </a:r>
          </a:p>
        </p:txBody>
      </p:sp>
      <p:sp>
        <p:nvSpPr>
          <p:cNvPr id="9" name="Rectangle 8">
            <a:extLst>
              <a:ext uri="{FF2B5EF4-FFF2-40B4-BE49-F238E27FC236}">
                <a16:creationId xmlns:a16="http://schemas.microsoft.com/office/drawing/2014/main" id="{8A972DB3-0688-4C69-93CF-9753594E313D}"/>
              </a:ext>
            </a:extLst>
          </p:cNvPr>
          <p:cNvSpPr/>
          <p:nvPr/>
        </p:nvSpPr>
        <p:spPr>
          <a:xfrm>
            <a:off x="2119256" y="978946"/>
            <a:ext cx="1764253" cy="220909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D8722170-DFA4-439B-AE88-7E0B15914D2B}"/>
              </a:ext>
            </a:extLst>
          </p:cNvPr>
          <p:cNvSpPr txBox="1"/>
          <p:nvPr/>
        </p:nvSpPr>
        <p:spPr>
          <a:xfrm>
            <a:off x="2173047" y="1054252"/>
            <a:ext cx="1656676" cy="307777"/>
          </a:xfrm>
          <a:prstGeom prst="rect">
            <a:avLst/>
          </a:prstGeom>
          <a:solidFill>
            <a:schemeClr val="tx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Virtual Machine 1</a:t>
            </a:r>
          </a:p>
        </p:txBody>
      </p:sp>
      <p:sp>
        <p:nvSpPr>
          <p:cNvPr id="12" name="Rectangle 11">
            <a:extLst>
              <a:ext uri="{FF2B5EF4-FFF2-40B4-BE49-F238E27FC236}">
                <a16:creationId xmlns:a16="http://schemas.microsoft.com/office/drawing/2014/main" id="{E50A3CC4-CE8E-45C8-BFF6-B447CE2DF101}"/>
              </a:ext>
            </a:extLst>
          </p:cNvPr>
          <p:cNvSpPr/>
          <p:nvPr/>
        </p:nvSpPr>
        <p:spPr>
          <a:xfrm>
            <a:off x="4066391" y="978947"/>
            <a:ext cx="1764253" cy="220909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F59FE1BB-A8ED-43E9-BCBD-4690971B02FA}"/>
              </a:ext>
            </a:extLst>
          </p:cNvPr>
          <p:cNvSpPr txBox="1"/>
          <p:nvPr/>
        </p:nvSpPr>
        <p:spPr>
          <a:xfrm>
            <a:off x="4120180" y="1056478"/>
            <a:ext cx="1656676" cy="307777"/>
          </a:xfrm>
          <a:prstGeom prst="rect">
            <a:avLst/>
          </a:prstGeom>
          <a:solidFill>
            <a:schemeClr val="tx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Virtual Machine 2</a:t>
            </a:r>
          </a:p>
        </p:txBody>
      </p:sp>
      <p:sp>
        <p:nvSpPr>
          <p:cNvPr id="14" name="Rectangle 13">
            <a:extLst>
              <a:ext uri="{FF2B5EF4-FFF2-40B4-BE49-F238E27FC236}">
                <a16:creationId xmlns:a16="http://schemas.microsoft.com/office/drawing/2014/main" id="{F65F13DA-4E8B-4C36-87CA-DADFE7DECB3C}"/>
              </a:ext>
            </a:extLst>
          </p:cNvPr>
          <p:cNvSpPr/>
          <p:nvPr/>
        </p:nvSpPr>
        <p:spPr>
          <a:xfrm>
            <a:off x="2173047" y="2485016"/>
            <a:ext cx="1656676" cy="6599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GUEST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(uses lots of resources)</a:t>
            </a:r>
          </a:p>
        </p:txBody>
      </p:sp>
      <p:sp>
        <p:nvSpPr>
          <p:cNvPr id="15" name="Rectangle 14">
            <a:extLst>
              <a:ext uri="{FF2B5EF4-FFF2-40B4-BE49-F238E27FC236}">
                <a16:creationId xmlns:a16="http://schemas.microsoft.com/office/drawing/2014/main" id="{3F1908AA-2AAD-442F-A2AD-112220FAF1E7}"/>
              </a:ext>
            </a:extLst>
          </p:cNvPr>
          <p:cNvSpPr/>
          <p:nvPr/>
        </p:nvSpPr>
        <p:spPr>
          <a:xfrm>
            <a:off x="4120182" y="2485015"/>
            <a:ext cx="1656676" cy="6599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GUEST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(uses lots of resources)</a:t>
            </a:r>
          </a:p>
        </p:txBody>
      </p:sp>
      <p:sp>
        <p:nvSpPr>
          <p:cNvPr id="17" name="Rectangle 16">
            <a:extLst>
              <a:ext uri="{FF2B5EF4-FFF2-40B4-BE49-F238E27FC236}">
                <a16:creationId xmlns:a16="http://schemas.microsoft.com/office/drawing/2014/main" id="{F04F954D-006F-41FB-8CE6-C71A4FD23BFF}"/>
              </a:ext>
            </a:extLst>
          </p:cNvPr>
          <p:cNvSpPr/>
          <p:nvPr/>
        </p:nvSpPr>
        <p:spPr>
          <a:xfrm>
            <a:off x="2173047" y="1420750"/>
            <a:ext cx="1656676" cy="10179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 LIBRARIES AND DEPENDENCIES</a:t>
            </a:r>
          </a:p>
        </p:txBody>
      </p:sp>
      <p:sp>
        <p:nvSpPr>
          <p:cNvPr id="20" name="TextBox 19">
            <a:extLst>
              <a:ext uri="{FF2B5EF4-FFF2-40B4-BE49-F238E27FC236}">
                <a16:creationId xmlns:a16="http://schemas.microsoft.com/office/drawing/2014/main" id="{8D3C52B2-C5EE-4AFD-AD1D-3130F6F20958}"/>
              </a:ext>
            </a:extLst>
          </p:cNvPr>
          <p:cNvSpPr txBox="1"/>
          <p:nvPr/>
        </p:nvSpPr>
        <p:spPr>
          <a:xfrm>
            <a:off x="184983" y="589574"/>
            <a:ext cx="1644957" cy="1237129"/>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Each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PS TT Commons" charset="0"/>
                <a:cs typeface="PS TT Commons" charset="0"/>
              </a:rPr>
              <a:t>VM</a:t>
            </a:r>
            <a:r>
              <a:rPr kumimoji="0" lang="en-US" sz="17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 is a slice of the underlying hardware</a:t>
            </a:r>
          </a:p>
        </p:txBody>
      </p:sp>
      <p:cxnSp>
        <p:nvCxnSpPr>
          <p:cNvPr id="21" name="Connector: Elbow 20">
            <a:extLst>
              <a:ext uri="{FF2B5EF4-FFF2-40B4-BE49-F238E27FC236}">
                <a16:creationId xmlns:a16="http://schemas.microsoft.com/office/drawing/2014/main" id="{14236A2A-5368-41C9-8085-99CCC1AC4F3A}"/>
              </a:ext>
            </a:extLst>
          </p:cNvPr>
          <p:cNvCxnSpPr>
            <a:cxnSpLocks/>
            <a:stCxn id="20" idx="2"/>
            <a:endCxn id="6" idx="1"/>
          </p:cNvCxnSpPr>
          <p:nvPr/>
        </p:nvCxnSpPr>
        <p:spPr>
          <a:xfrm rot="16200000" flipH="1">
            <a:off x="-299211" y="3133376"/>
            <a:ext cx="3725141" cy="1111794"/>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676CC57-3BF9-4F25-856B-ECFB5BB02D64}"/>
              </a:ext>
            </a:extLst>
          </p:cNvPr>
          <p:cNvSpPr/>
          <p:nvPr/>
        </p:nvSpPr>
        <p:spPr>
          <a:xfrm>
            <a:off x="4120179" y="1415658"/>
            <a:ext cx="1656676" cy="10179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 LIBRARIES AND DEPENDENCIES</a:t>
            </a:r>
          </a:p>
        </p:txBody>
      </p:sp>
      <p:sp>
        <p:nvSpPr>
          <p:cNvPr id="27" name="Rectangle 26">
            <a:extLst>
              <a:ext uri="{FF2B5EF4-FFF2-40B4-BE49-F238E27FC236}">
                <a16:creationId xmlns:a16="http://schemas.microsoft.com/office/drawing/2014/main" id="{25729499-7160-4EA5-883B-3BD8C34C3109}"/>
              </a:ext>
            </a:extLst>
          </p:cNvPr>
          <p:cNvSpPr/>
          <p:nvPr/>
        </p:nvSpPr>
        <p:spPr>
          <a:xfrm>
            <a:off x="6361358" y="5154707"/>
            <a:ext cx="3711388" cy="79427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(physical machine with </a:t>
            </a:r>
            <a:b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hard drive, memory, processor)</a:t>
            </a:r>
          </a:p>
        </p:txBody>
      </p:sp>
      <p:sp>
        <p:nvSpPr>
          <p:cNvPr id="28" name="Rectangle 27">
            <a:extLst>
              <a:ext uri="{FF2B5EF4-FFF2-40B4-BE49-F238E27FC236}">
                <a16:creationId xmlns:a16="http://schemas.microsoft.com/office/drawing/2014/main" id="{9E00A11D-9278-4BD8-A96A-E3965A874FBC}"/>
              </a:ext>
            </a:extLst>
          </p:cNvPr>
          <p:cNvSpPr/>
          <p:nvPr/>
        </p:nvSpPr>
        <p:spPr>
          <a:xfrm>
            <a:off x="6361358" y="4238514"/>
            <a:ext cx="3711388" cy="79427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HOST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(e.g., Windows, Linux)</a:t>
            </a:r>
          </a:p>
        </p:txBody>
      </p:sp>
      <p:sp>
        <p:nvSpPr>
          <p:cNvPr id="29" name="Rectangle 28">
            <a:extLst>
              <a:ext uri="{FF2B5EF4-FFF2-40B4-BE49-F238E27FC236}">
                <a16:creationId xmlns:a16="http://schemas.microsoft.com/office/drawing/2014/main" id="{240B0447-96AA-4A4C-AA0B-DBC2D46A8DDE}"/>
              </a:ext>
            </a:extLst>
          </p:cNvPr>
          <p:cNvSpPr/>
          <p:nvPr/>
        </p:nvSpPr>
        <p:spPr>
          <a:xfrm>
            <a:off x="6361358" y="3316141"/>
            <a:ext cx="3711388" cy="79427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CONTAINER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(abstracts the </a:t>
            </a:r>
            <a:r>
              <a:rPr kumimoji="0" lang="en-US" sz="1400" b="0" i="1" u="none" strike="noStrike" kern="1200" cap="none" spc="0" normalizeH="0" baseline="0" noProof="0" dirty="0">
                <a:ln>
                  <a:noFill/>
                </a:ln>
                <a:solidFill>
                  <a:prstClr val="white"/>
                </a:solidFill>
                <a:effectLst/>
                <a:uLnTx/>
                <a:uFillTx/>
                <a:latin typeface="Trebuchet MS" panose="020B0603020202020204"/>
                <a:ea typeface="+mn-ea"/>
                <a:cs typeface="+mn-cs"/>
              </a:rPr>
              <a:t>operating system </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of a physical machine)</a:t>
            </a:r>
          </a:p>
        </p:txBody>
      </p:sp>
      <p:sp>
        <p:nvSpPr>
          <p:cNvPr id="30" name="Rectangle 29">
            <a:extLst>
              <a:ext uri="{FF2B5EF4-FFF2-40B4-BE49-F238E27FC236}">
                <a16:creationId xmlns:a16="http://schemas.microsoft.com/office/drawing/2014/main" id="{0DD2DFD8-FDA7-4BF4-8500-73F41A99FD8A}"/>
              </a:ext>
            </a:extLst>
          </p:cNvPr>
          <p:cNvSpPr/>
          <p:nvPr/>
        </p:nvSpPr>
        <p:spPr>
          <a:xfrm>
            <a:off x="6361358" y="978946"/>
            <a:ext cx="1764253" cy="220909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1" name="TextBox 30">
            <a:extLst>
              <a:ext uri="{FF2B5EF4-FFF2-40B4-BE49-F238E27FC236}">
                <a16:creationId xmlns:a16="http://schemas.microsoft.com/office/drawing/2014/main" id="{E60E577D-0B23-48F3-8E6E-2594E1C60B6E}"/>
              </a:ext>
            </a:extLst>
          </p:cNvPr>
          <p:cNvSpPr txBox="1"/>
          <p:nvPr/>
        </p:nvSpPr>
        <p:spPr>
          <a:xfrm>
            <a:off x="6415149" y="1054252"/>
            <a:ext cx="1656676" cy="307777"/>
          </a:xfrm>
          <a:prstGeom prst="rect">
            <a:avLst/>
          </a:prstGeom>
          <a:solidFill>
            <a:schemeClr val="tx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Container 1</a:t>
            </a:r>
          </a:p>
        </p:txBody>
      </p:sp>
      <p:sp>
        <p:nvSpPr>
          <p:cNvPr id="32" name="Rectangle 31">
            <a:extLst>
              <a:ext uri="{FF2B5EF4-FFF2-40B4-BE49-F238E27FC236}">
                <a16:creationId xmlns:a16="http://schemas.microsoft.com/office/drawing/2014/main" id="{CC7A1158-73D3-44E7-8193-2C3B46E70509}"/>
              </a:ext>
            </a:extLst>
          </p:cNvPr>
          <p:cNvSpPr/>
          <p:nvPr/>
        </p:nvSpPr>
        <p:spPr>
          <a:xfrm>
            <a:off x="8308493" y="978947"/>
            <a:ext cx="1764253" cy="2209093"/>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3" name="TextBox 32">
            <a:extLst>
              <a:ext uri="{FF2B5EF4-FFF2-40B4-BE49-F238E27FC236}">
                <a16:creationId xmlns:a16="http://schemas.microsoft.com/office/drawing/2014/main" id="{2701AB0B-F1D3-479E-854A-25F2876D6C79}"/>
              </a:ext>
            </a:extLst>
          </p:cNvPr>
          <p:cNvSpPr txBox="1"/>
          <p:nvPr/>
        </p:nvSpPr>
        <p:spPr>
          <a:xfrm>
            <a:off x="8362282" y="1056478"/>
            <a:ext cx="1656676" cy="307777"/>
          </a:xfrm>
          <a:prstGeom prst="rect">
            <a:avLst/>
          </a:prstGeom>
          <a:solidFill>
            <a:schemeClr val="tx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Container 2</a:t>
            </a:r>
          </a:p>
        </p:txBody>
      </p:sp>
      <p:sp>
        <p:nvSpPr>
          <p:cNvPr id="34" name="Rectangle 33">
            <a:extLst>
              <a:ext uri="{FF2B5EF4-FFF2-40B4-BE49-F238E27FC236}">
                <a16:creationId xmlns:a16="http://schemas.microsoft.com/office/drawing/2014/main" id="{7CA7C998-037B-4F35-B3EA-9BBC778CC189}"/>
              </a:ext>
            </a:extLst>
          </p:cNvPr>
          <p:cNvSpPr/>
          <p:nvPr/>
        </p:nvSpPr>
        <p:spPr>
          <a:xfrm>
            <a:off x="6415149" y="2485016"/>
            <a:ext cx="1656676" cy="6599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GUEST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(uses lots of resources)</a:t>
            </a:r>
          </a:p>
        </p:txBody>
      </p:sp>
      <p:sp>
        <p:nvSpPr>
          <p:cNvPr id="35" name="Rectangle 34">
            <a:extLst>
              <a:ext uri="{FF2B5EF4-FFF2-40B4-BE49-F238E27FC236}">
                <a16:creationId xmlns:a16="http://schemas.microsoft.com/office/drawing/2014/main" id="{D3DD3FEA-6460-47DA-9FCA-79EE438F3D57}"/>
              </a:ext>
            </a:extLst>
          </p:cNvPr>
          <p:cNvSpPr/>
          <p:nvPr/>
        </p:nvSpPr>
        <p:spPr>
          <a:xfrm>
            <a:off x="8362284" y="2485015"/>
            <a:ext cx="1656676" cy="6599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GUEST OPERATING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(uses lots of resources)</a:t>
            </a:r>
          </a:p>
        </p:txBody>
      </p:sp>
      <p:sp>
        <p:nvSpPr>
          <p:cNvPr id="36" name="Rectangle 35">
            <a:extLst>
              <a:ext uri="{FF2B5EF4-FFF2-40B4-BE49-F238E27FC236}">
                <a16:creationId xmlns:a16="http://schemas.microsoft.com/office/drawing/2014/main" id="{32CA22D7-D1D6-4F22-971A-AF763982AB21}"/>
              </a:ext>
            </a:extLst>
          </p:cNvPr>
          <p:cNvSpPr/>
          <p:nvPr/>
        </p:nvSpPr>
        <p:spPr>
          <a:xfrm>
            <a:off x="6415149" y="1420750"/>
            <a:ext cx="1656676" cy="10179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 LIBRARIES AND DEPENDENCIES</a:t>
            </a:r>
          </a:p>
        </p:txBody>
      </p:sp>
      <p:sp>
        <p:nvSpPr>
          <p:cNvPr id="37" name="Rectangle 36">
            <a:extLst>
              <a:ext uri="{FF2B5EF4-FFF2-40B4-BE49-F238E27FC236}">
                <a16:creationId xmlns:a16="http://schemas.microsoft.com/office/drawing/2014/main" id="{00D1962D-A4C7-4B0D-A59D-2039214B10CC}"/>
              </a:ext>
            </a:extLst>
          </p:cNvPr>
          <p:cNvSpPr/>
          <p:nvPr/>
        </p:nvSpPr>
        <p:spPr>
          <a:xfrm>
            <a:off x="8362281" y="1415658"/>
            <a:ext cx="1656676" cy="10179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a:t>
            </a:r>
            <a:r>
              <a:rPr kumimoji="0" lang="en-US" sz="1400" b="0" i="0" u="none" strike="noStrike" kern="1200" cap="none" spc="0" normalizeH="0" baseline="0" noProof="0" dirty="0">
                <a:ln>
                  <a:noFill/>
                </a:ln>
                <a:solidFill>
                  <a:prstClr val="white"/>
                </a:solidFill>
                <a:effectLst/>
                <a:uLnTx/>
                <a:uFillTx/>
                <a:latin typeface="Trebuchet MS" panose="020B0603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Trebuchet MS" panose="020B0603020202020204"/>
                <a:ea typeface="+mn-ea"/>
                <a:cs typeface="+mn-cs"/>
              </a:rPr>
              <a:t> LIBRARIES AND DEPENDENCIES</a:t>
            </a:r>
          </a:p>
        </p:txBody>
      </p:sp>
      <p:sp>
        <p:nvSpPr>
          <p:cNvPr id="38" name="TextBox 37">
            <a:extLst>
              <a:ext uri="{FF2B5EF4-FFF2-40B4-BE49-F238E27FC236}">
                <a16:creationId xmlns:a16="http://schemas.microsoft.com/office/drawing/2014/main" id="{59317133-C3F1-4C4D-B941-B2A1198C5E2E}"/>
              </a:ext>
            </a:extLst>
          </p:cNvPr>
          <p:cNvSpPr txBox="1"/>
          <p:nvPr/>
        </p:nvSpPr>
        <p:spPr>
          <a:xfrm>
            <a:off x="10362373" y="589575"/>
            <a:ext cx="1644957" cy="1237129"/>
          </a:xfrm>
          <a:prstGeom prst="rect">
            <a:avLst/>
          </a:prstGeom>
          <a:solidFill>
            <a:srgbClr val="FF9900"/>
          </a:solid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PS TT Commons" charset="0"/>
                <a:cs typeface="PS TT Commons" charset="0"/>
              </a:rPr>
              <a:t>Each container is a slice of the underlying operating system</a:t>
            </a:r>
          </a:p>
        </p:txBody>
      </p:sp>
      <p:sp>
        <p:nvSpPr>
          <p:cNvPr id="39" name="Multiplication Sign 38">
            <a:extLst>
              <a:ext uri="{FF2B5EF4-FFF2-40B4-BE49-F238E27FC236}">
                <a16:creationId xmlns:a16="http://schemas.microsoft.com/office/drawing/2014/main" id="{0A36D277-D113-4BA5-9F09-8274B3A9F060}"/>
              </a:ext>
            </a:extLst>
          </p:cNvPr>
          <p:cNvSpPr/>
          <p:nvPr/>
        </p:nvSpPr>
        <p:spPr>
          <a:xfrm>
            <a:off x="6799225" y="2363095"/>
            <a:ext cx="942081" cy="94208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0" name="Multiplication Sign 39">
            <a:extLst>
              <a:ext uri="{FF2B5EF4-FFF2-40B4-BE49-F238E27FC236}">
                <a16:creationId xmlns:a16="http://schemas.microsoft.com/office/drawing/2014/main" id="{C1220406-CC50-4767-80CC-4C4E95B79E0A}"/>
              </a:ext>
            </a:extLst>
          </p:cNvPr>
          <p:cNvSpPr/>
          <p:nvPr/>
        </p:nvSpPr>
        <p:spPr>
          <a:xfrm>
            <a:off x="8746360" y="2343969"/>
            <a:ext cx="942081" cy="942081"/>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41" name="Connector: Elbow 40">
            <a:extLst>
              <a:ext uri="{FF2B5EF4-FFF2-40B4-BE49-F238E27FC236}">
                <a16:creationId xmlns:a16="http://schemas.microsoft.com/office/drawing/2014/main" id="{B92F70E8-F793-477A-BFE9-D7819A223C8D}"/>
              </a:ext>
            </a:extLst>
          </p:cNvPr>
          <p:cNvCxnSpPr>
            <a:cxnSpLocks/>
            <a:stCxn id="38" idx="2"/>
            <a:endCxn id="28" idx="3"/>
          </p:cNvCxnSpPr>
          <p:nvPr/>
        </p:nvCxnSpPr>
        <p:spPr>
          <a:xfrm rot="5400000">
            <a:off x="9224326" y="2675124"/>
            <a:ext cx="2808947" cy="1112106"/>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03FE8B9-E875-423C-8CC0-9DE77990B25C}"/>
              </a:ext>
            </a:extLst>
          </p:cNvPr>
          <p:cNvSpPr txBox="1"/>
          <p:nvPr/>
        </p:nvSpPr>
        <p:spPr>
          <a:xfrm>
            <a:off x="2607179" y="6070900"/>
            <a:ext cx="3026000" cy="401444"/>
          </a:xfrm>
          <a:prstGeom prst="rect">
            <a:avLst/>
          </a:prstGeom>
          <a:no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Trebuchet MS" panose="020B0603020202020204"/>
                <a:ea typeface="PS TT Commons" charset="0"/>
                <a:cs typeface="PS TT Commons" charset="0"/>
              </a:rPr>
              <a:t>Virtual Machines</a:t>
            </a:r>
          </a:p>
        </p:txBody>
      </p:sp>
      <p:sp>
        <p:nvSpPr>
          <p:cNvPr id="51" name="TextBox 50">
            <a:extLst>
              <a:ext uri="{FF2B5EF4-FFF2-40B4-BE49-F238E27FC236}">
                <a16:creationId xmlns:a16="http://schemas.microsoft.com/office/drawing/2014/main" id="{5F7C82B5-F62A-475E-A605-E4C161A62FDB}"/>
              </a:ext>
            </a:extLst>
          </p:cNvPr>
          <p:cNvSpPr txBox="1"/>
          <p:nvPr/>
        </p:nvSpPr>
        <p:spPr>
          <a:xfrm>
            <a:off x="6849281" y="6070900"/>
            <a:ext cx="3026000" cy="401444"/>
          </a:xfrm>
          <a:prstGeom prst="rect">
            <a:avLst/>
          </a:prstGeom>
          <a:noFill/>
        </p:spPr>
        <p:txBody>
          <a:bodyPr vert="horz" wrap="square" lIns="0" tIns="32970" rIns="65939" bIns="32970" rtlCol="0" anchor="ctr"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Trebuchet MS" panose="020B0603020202020204"/>
                <a:ea typeface="PS TT Commons" charset="0"/>
                <a:cs typeface="PS TT Commons" charset="0"/>
              </a:rPr>
              <a:t>Containers</a:t>
            </a:r>
          </a:p>
        </p:txBody>
      </p:sp>
      <p:cxnSp>
        <p:nvCxnSpPr>
          <p:cNvPr id="53" name="Straight Connector 52">
            <a:extLst>
              <a:ext uri="{FF2B5EF4-FFF2-40B4-BE49-F238E27FC236}">
                <a16:creationId xmlns:a16="http://schemas.microsoft.com/office/drawing/2014/main" id="{2E7FABDE-556A-43E2-9F49-7B470B5D3258}"/>
              </a:ext>
            </a:extLst>
          </p:cNvPr>
          <p:cNvCxnSpPr/>
          <p:nvPr/>
        </p:nvCxnSpPr>
        <p:spPr>
          <a:xfrm>
            <a:off x="6096000" y="661230"/>
            <a:ext cx="0" cy="5610392"/>
          </a:xfrm>
          <a:prstGeom prst="line">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1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20" grpId="0" animBg="1"/>
      <p:bldP spid="24"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Docker</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p:txBody>
          <a:bodyPr/>
          <a:lstStyle/>
          <a:p>
            <a:r>
              <a:rPr lang="en-US" sz="2800" dirty="0">
                <a:latin typeface="+mj-lt"/>
              </a:rPr>
              <a:t>Underlying container technology used in AWS</a:t>
            </a:r>
          </a:p>
          <a:p>
            <a:r>
              <a:rPr lang="en-US" sz="2800" dirty="0">
                <a:latin typeface="+mj-lt"/>
              </a:rPr>
              <a:t>Docker </a:t>
            </a:r>
            <a:r>
              <a:rPr lang="en-US" sz="2800" b="1" dirty="0">
                <a:latin typeface="+mj-lt"/>
              </a:rPr>
              <a:t>images</a:t>
            </a:r>
            <a:r>
              <a:rPr lang="en-US" sz="2800" dirty="0">
                <a:latin typeface="+mj-lt"/>
              </a:rPr>
              <a:t> are read-only templates/blueprints used to create Docker containers</a:t>
            </a:r>
          </a:p>
          <a:p>
            <a:pPr lvl="1"/>
            <a:r>
              <a:rPr lang="en-US" sz="2400" dirty="0">
                <a:latin typeface="+mj-lt"/>
              </a:rPr>
              <a:t>Created only once</a:t>
            </a:r>
          </a:p>
          <a:p>
            <a:pPr lvl="1"/>
            <a:r>
              <a:rPr lang="en-US" sz="2400" dirty="0">
                <a:latin typeface="+mj-lt"/>
              </a:rPr>
              <a:t>Stored in Docker repositories</a:t>
            </a:r>
          </a:p>
          <a:p>
            <a:r>
              <a:rPr lang="en-US" sz="2800" dirty="0">
                <a:latin typeface="+mj-lt"/>
              </a:rPr>
              <a:t>Docker </a:t>
            </a:r>
            <a:r>
              <a:rPr lang="en-US" sz="2800" b="1" dirty="0">
                <a:latin typeface="+mj-lt"/>
              </a:rPr>
              <a:t>containers</a:t>
            </a:r>
            <a:r>
              <a:rPr lang="en-US" sz="2800" dirty="0">
                <a:latin typeface="+mj-lt"/>
              </a:rPr>
              <a:t> are a running instance of an image</a:t>
            </a:r>
          </a:p>
          <a:p>
            <a:pPr lvl="1"/>
            <a:r>
              <a:rPr lang="en-US" sz="2400" dirty="0">
                <a:latin typeface="+mj-lt"/>
              </a:rPr>
              <a:t>Create multiple containers from the same image</a:t>
            </a:r>
          </a:p>
        </p:txBody>
      </p:sp>
      <p:pic>
        <p:nvPicPr>
          <p:cNvPr id="8" name="Picture 7" descr="Icon&#10;&#10;Description automatically generated">
            <a:extLst>
              <a:ext uri="{FF2B5EF4-FFF2-40B4-BE49-F238E27FC236}">
                <a16:creationId xmlns:a16="http://schemas.microsoft.com/office/drawing/2014/main" id="{D312B4B0-2B94-4FF9-9EA8-75AD3C0C0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104" y="2097742"/>
            <a:ext cx="1287178" cy="923084"/>
          </a:xfrm>
          <a:prstGeom prst="rect">
            <a:avLst/>
          </a:prstGeom>
        </p:spPr>
      </p:pic>
    </p:spTree>
    <p:extLst>
      <p:ext uri="{BB962C8B-B14F-4D97-AF65-F5344CB8AC3E}">
        <p14:creationId xmlns:p14="http://schemas.microsoft.com/office/powerpoint/2010/main" val="427150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341724D-0CBC-3D9A-A53B-6481E8BCADE5}"/>
              </a:ext>
            </a:extLst>
          </p:cNvPr>
          <p:cNvSpPr>
            <a:spLocks noGrp="1"/>
          </p:cNvSpPr>
          <p:nvPr>
            <p:ph type="title"/>
          </p:nvPr>
        </p:nvSpPr>
        <p:spPr/>
        <p:txBody>
          <a:bodyPr/>
          <a:lstStyle/>
          <a:p>
            <a:r>
              <a:rPr lang="en-US" dirty="0"/>
              <a:t>Docker on an EC2 Instance</a:t>
            </a:r>
          </a:p>
        </p:txBody>
      </p:sp>
      <p:sp>
        <p:nvSpPr>
          <p:cNvPr id="10" name="Rectangle 9">
            <a:extLst>
              <a:ext uri="{FF2B5EF4-FFF2-40B4-BE49-F238E27FC236}">
                <a16:creationId xmlns:a16="http://schemas.microsoft.com/office/drawing/2014/main" id="{7630254D-9CEE-26CB-88D4-59A6FA43F44E}"/>
              </a:ext>
            </a:extLst>
          </p:cNvPr>
          <p:cNvSpPr/>
          <p:nvPr/>
        </p:nvSpPr>
        <p:spPr>
          <a:xfrm>
            <a:off x="2469292" y="1717589"/>
            <a:ext cx="7253416" cy="439900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4782EAAE-785B-C8A9-E1DB-1A93190A6EDA}"/>
              </a:ext>
            </a:extLst>
          </p:cNvPr>
          <p:cNvSpPr/>
          <p:nvPr/>
        </p:nvSpPr>
        <p:spPr>
          <a:xfrm>
            <a:off x="2125362" y="1519881"/>
            <a:ext cx="2384854"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60">
            <a:extLst>
              <a:ext uri="{FF2B5EF4-FFF2-40B4-BE49-F238E27FC236}">
                <a16:creationId xmlns:a16="http://schemas.microsoft.com/office/drawing/2014/main" id="{19AC23CD-BDE4-1A0D-8369-B18719D85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93" y="1370296"/>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4A761423-8ED8-2449-C165-9448680D0526}"/>
              </a:ext>
            </a:extLst>
          </p:cNvPr>
          <p:cNvSpPr txBox="1"/>
          <p:nvPr/>
        </p:nvSpPr>
        <p:spPr>
          <a:xfrm>
            <a:off x="3039762" y="1458096"/>
            <a:ext cx="1556952" cy="407773"/>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EC2 Instance</a:t>
            </a:r>
          </a:p>
        </p:txBody>
      </p:sp>
      <p:sp>
        <p:nvSpPr>
          <p:cNvPr id="14" name="Rectangle 13">
            <a:extLst>
              <a:ext uri="{FF2B5EF4-FFF2-40B4-BE49-F238E27FC236}">
                <a16:creationId xmlns:a16="http://schemas.microsoft.com/office/drawing/2014/main" id="{82F1873D-0D09-1C7D-0CC2-780E54D9345F}"/>
              </a:ext>
            </a:extLst>
          </p:cNvPr>
          <p:cNvSpPr/>
          <p:nvPr/>
        </p:nvSpPr>
        <p:spPr>
          <a:xfrm>
            <a:off x="4079790" y="2326658"/>
            <a:ext cx="1556952" cy="16336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6" name="Picture 15" descr="Icon&#10;&#10;Description automatically generated">
            <a:extLst>
              <a:ext uri="{FF2B5EF4-FFF2-40B4-BE49-F238E27FC236}">
                <a16:creationId xmlns:a16="http://schemas.microsoft.com/office/drawing/2014/main" id="{74446AF0-D3CD-3EDC-4CAD-AC5226FC4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948" y="2536723"/>
            <a:ext cx="780636" cy="559823"/>
          </a:xfrm>
          <a:prstGeom prst="rect">
            <a:avLst/>
          </a:prstGeom>
        </p:spPr>
      </p:pic>
      <p:sp>
        <p:nvSpPr>
          <p:cNvPr id="17" name="TextBox 16">
            <a:extLst>
              <a:ext uri="{FF2B5EF4-FFF2-40B4-BE49-F238E27FC236}">
                <a16:creationId xmlns:a16="http://schemas.microsoft.com/office/drawing/2014/main" id="{32D6EE2E-2005-51D5-E29F-B0937ACD3366}"/>
              </a:ext>
            </a:extLst>
          </p:cNvPr>
          <p:cNvSpPr txBox="1"/>
          <p:nvPr/>
        </p:nvSpPr>
        <p:spPr>
          <a:xfrm>
            <a:off x="4295004" y="3304022"/>
            <a:ext cx="1048264" cy="40777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Java</a:t>
            </a:r>
          </a:p>
        </p:txBody>
      </p:sp>
      <p:sp>
        <p:nvSpPr>
          <p:cNvPr id="18" name="Rectangle 17">
            <a:extLst>
              <a:ext uri="{FF2B5EF4-FFF2-40B4-BE49-F238E27FC236}">
                <a16:creationId xmlns:a16="http://schemas.microsoft.com/office/drawing/2014/main" id="{46A6E7A2-F1EB-5AFD-04D0-CFDF894801A1}"/>
              </a:ext>
            </a:extLst>
          </p:cNvPr>
          <p:cNvSpPr/>
          <p:nvPr/>
        </p:nvSpPr>
        <p:spPr>
          <a:xfrm>
            <a:off x="6555260" y="2326658"/>
            <a:ext cx="1556952" cy="16336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9" name="Picture 18" descr="Icon&#10;&#10;Description automatically generated">
            <a:extLst>
              <a:ext uri="{FF2B5EF4-FFF2-40B4-BE49-F238E27FC236}">
                <a16:creationId xmlns:a16="http://schemas.microsoft.com/office/drawing/2014/main" id="{583470E2-018C-0849-ABB5-34D3A8276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418" y="2536723"/>
            <a:ext cx="780636" cy="559823"/>
          </a:xfrm>
          <a:prstGeom prst="rect">
            <a:avLst/>
          </a:prstGeom>
        </p:spPr>
      </p:pic>
      <p:sp>
        <p:nvSpPr>
          <p:cNvPr id="20" name="TextBox 19">
            <a:extLst>
              <a:ext uri="{FF2B5EF4-FFF2-40B4-BE49-F238E27FC236}">
                <a16:creationId xmlns:a16="http://schemas.microsoft.com/office/drawing/2014/main" id="{A777EC8C-D1CC-8EB6-2B8E-B5CAA6C6E21D}"/>
              </a:ext>
            </a:extLst>
          </p:cNvPr>
          <p:cNvSpPr txBox="1"/>
          <p:nvPr/>
        </p:nvSpPr>
        <p:spPr>
          <a:xfrm>
            <a:off x="6770474" y="3304022"/>
            <a:ext cx="1048264" cy="40777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Java</a:t>
            </a:r>
          </a:p>
        </p:txBody>
      </p:sp>
      <p:sp>
        <p:nvSpPr>
          <p:cNvPr id="21" name="Rectangle 20">
            <a:extLst>
              <a:ext uri="{FF2B5EF4-FFF2-40B4-BE49-F238E27FC236}">
                <a16:creationId xmlns:a16="http://schemas.microsoft.com/office/drawing/2014/main" id="{E24CA217-5BB1-8202-77EA-AD385D5A54CE}"/>
              </a:ext>
            </a:extLst>
          </p:cNvPr>
          <p:cNvSpPr/>
          <p:nvPr/>
        </p:nvSpPr>
        <p:spPr>
          <a:xfrm>
            <a:off x="4079790" y="4219832"/>
            <a:ext cx="1556952" cy="16336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2" name="Picture 21" descr="Icon&#10;&#10;Description automatically generated">
            <a:extLst>
              <a:ext uri="{FF2B5EF4-FFF2-40B4-BE49-F238E27FC236}">
                <a16:creationId xmlns:a16="http://schemas.microsoft.com/office/drawing/2014/main" id="{8BBEC09D-2C0B-A9C8-3180-BDE7B974A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948" y="4429897"/>
            <a:ext cx="780636" cy="559823"/>
          </a:xfrm>
          <a:prstGeom prst="rect">
            <a:avLst/>
          </a:prstGeom>
        </p:spPr>
      </p:pic>
      <p:sp>
        <p:nvSpPr>
          <p:cNvPr id="23" name="TextBox 22">
            <a:extLst>
              <a:ext uri="{FF2B5EF4-FFF2-40B4-BE49-F238E27FC236}">
                <a16:creationId xmlns:a16="http://schemas.microsoft.com/office/drawing/2014/main" id="{FEA4E0C9-1412-F24B-2075-5FFD05CE9C93}"/>
              </a:ext>
            </a:extLst>
          </p:cNvPr>
          <p:cNvSpPr txBox="1"/>
          <p:nvPr/>
        </p:nvSpPr>
        <p:spPr>
          <a:xfrm>
            <a:off x="4295004" y="5197196"/>
            <a:ext cx="1048264" cy="40777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MySQL</a:t>
            </a:r>
          </a:p>
        </p:txBody>
      </p:sp>
      <p:sp>
        <p:nvSpPr>
          <p:cNvPr id="24" name="Rectangle 23">
            <a:extLst>
              <a:ext uri="{FF2B5EF4-FFF2-40B4-BE49-F238E27FC236}">
                <a16:creationId xmlns:a16="http://schemas.microsoft.com/office/drawing/2014/main" id="{A9C3D40F-9148-7065-8F24-EA7301E5FE13}"/>
              </a:ext>
            </a:extLst>
          </p:cNvPr>
          <p:cNvSpPr/>
          <p:nvPr/>
        </p:nvSpPr>
        <p:spPr>
          <a:xfrm>
            <a:off x="6555260" y="4276616"/>
            <a:ext cx="1556952" cy="16336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5" name="Picture 24" descr="Icon&#10;&#10;Description automatically generated">
            <a:extLst>
              <a:ext uri="{FF2B5EF4-FFF2-40B4-BE49-F238E27FC236}">
                <a16:creationId xmlns:a16="http://schemas.microsoft.com/office/drawing/2014/main" id="{525E0BEF-57C4-78E7-4073-D17E7786B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3418" y="4486681"/>
            <a:ext cx="780636" cy="559823"/>
          </a:xfrm>
          <a:prstGeom prst="rect">
            <a:avLst/>
          </a:prstGeom>
        </p:spPr>
      </p:pic>
      <p:sp>
        <p:nvSpPr>
          <p:cNvPr id="26" name="TextBox 25">
            <a:extLst>
              <a:ext uri="{FF2B5EF4-FFF2-40B4-BE49-F238E27FC236}">
                <a16:creationId xmlns:a16="http://schemas.microsoft.com/office/drawing/2014/main" id="{C3806FF2-1458-2108-FB7C-B8B1AB78CAE4}"/>
              </a:ext>
            </a:extLst>
          </p:cNvPr>
          <p:cNvSpPr txBox="1"/>
          <p:nvPr/>
        </p:nvSpPr>
        <p:spPr>
          <a:xfrm>
            <a:off x="6770474" y="5253980"/>
            <a:ext cx="1048264" cy="40777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Node</a:t>
            </a:r>
          </a:p>
        </p:txBody>
      </p:sp>
    </p:spTree>
    <p:extLst>
      <p:ext uri="{BB962C8B-B14F-4D97-AF65-F5344CB8AC3E}">
        <p14:creationId xmlns:p14="http://schemas.microsoft.com/office/powerpoint/2010/main" val="531753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Amazon </a:t>
            </a:r>
            <a:br>
              <a:rPr lang="en-US" dirty="0"/>
            </a:br>
            <a:r>
              <a:rPr lang="en-US" dirty="0"/>
              <a:t>Elastic Container Service (ECS)</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p:txBody>
          <a:bodyPr/>
          <a:lstStyle/>
          <a:p>
            <a:r>
              <a:rPr lang="en-US" sz="2800" dirty="0">
                <a:latin typeface="+mj-lt"/>
              </a:rPr>
              <a:t>Used to run, stop and manage Docker containers in AWS</a:t>
            </a:r>
          </a:p>
          <a:p>
            <a:r>
              <a:rPr lang="en-US" sz="2800" dirty="0">
                <a:latin typeface="+mj-lt"/>
              </a:rPr>
              <a:t>Integrated with many AWS services, including IAM, load balancers, auto scaling, </a:t>
            </a:r>
            <a:r>
              <a:rPr lang="en-US" sz="2800" dirty="0" err="1">
                <a:latin typeface="+mj-lt"/>
              </a:rPr>
              <a:t>VPC</a:t>
            </a:r>
            <a:r>
              <a:rPr lang="en-US" sz="2800" dirty="0">
                <a:latin typeface="+mj-lt"/>
              </a:rPr>
              <a:t>, etc.</a:t>
            </a:r>
          </a:p>
          <a:p>
            <a:r>
              <a:rPr lang="en-US" sz="2800" dirty="0">
                <a:latin typeface="+mj-lt"/>
              </a:rPr>
              <a:t>Created by AWS</a:t>
            </a:r>
          </a:p>
        </p:txBody>
      </p:sp>
      <p:pic>
        <p:nvPicPr>
          <p:cNvPr id="7" name="Graphic 18">
            <a:extLst>
              <a:ext uri="{FF2B5EF4-FFF2-40B4-BE49-F238E27FC236}">
                <a16:creationId xmlns:a16="http://schemas.microsoft.com/office/drawing/2014/main" id="{C36A1C1F-EF5C-4F59-AAA4-8C7A323AAE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533" y="15188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77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Amazon </a:t>
            </a:r>
            <a:br>
              <a:rPr lang="en-US" dirty="0"/>
            </a:br>
            <a:r>
              <a:rPr lang="en-US" dirty="0"/>
              <a:t>Elastic Kubernetes Service (</a:t>
            </a:r>
            <a:r>
              <a:rPr lang="en-US" dirty="0" err="1"/>
              <a:t>EKS</a:t>
            </a:r>
            <a:r>
              <a:rPr lang="en-US" dirty="0"/>
              <a:t>)</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p:txBody>
          <a:bodyPr/>
          <a:lstStyle/>
          <a:p>
            <a:r>
              <a:rPr lang="en-US" sz="2800" dirty="0">
                <a:latin typeface="+mj-lt"/>
              </a:rPr>
              <a:t>“Kubernetes as a service” on AWS</a:t>
            </a:r>
          </a:p>
          <a:p>
            <a:pPr lvl="1"/>
            <a:r>
              <a:rPr lang="en-US" sz="2400" dirty="0">
                <a:latin typeface="+mj-lt"/>
              </a:rPr>
              <a:t>Kubernetes is an open-source container orchestration platform</a:t>
            </a:r>
          </a:p>
          <a:p>
            <a:pPr lvl="1"/>
            <a:r>
              <a:rPr lang="en-US" sz="2400" dirty="0">
                <a:latin typeface="+mj-lt"/>
              </a:rPr>
              <a:t>Automates deploying, scaling, management and scheduling of containers</a:t>
            </a:r>
          </a:p>
          <a:p>
            <a:pPr lvl="1"/>
            <a:r>
              <a:rPr lang="en-US" sz="2400" dirty="0">
                <a:latin typeface="+mj-lt"/>
              </a:rPr>
              <a:t>Originally built by Google</a:t>
            </a:r>
          </a:p>
          <a:p>
            <a:pPr lvl="1"/>
            <a:r>
              <a:rPr lang="en-US" sz="2400" dirty="0">
                <a:latin typeface="+mj-lt"/>
              </a:rPr>
              <a:t>Has large community and support</a:t>
            </a:r>
          </a:p>
          <a:p>
            <a:r>
              <a:rPr lang="en-US" sz="2800" dirty="0">
                <a:latin typeface="+mj-lt"/>
              </a:rPr>
              <a:t>AWS installs, operates, and maintains the Kubernetes cluster/nodes</a:t>
            </a:r>
          </a:p>
        </p:txBody>
      </p:sp>
      <p:pic>
        <p:nvPicPr>
          <p:cNvPr id="9" name="Graphic 23">
            <a:extLst>
              <a:ext uri="{FF2B5EF4-FFF2-40B4-BE49-F238E27FC236}">
                <a16:creationId xmlns:a16="http://schemas.microsoft.com/office/drawing/2014/main" id="{508F3ACA-0D13-4620-8981-D76F4A719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533" y="15188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36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EC2 Instance</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574964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Two Options for Running ECS/</a:t>
            </a:r>
            <a:r>
              <a:rPr lang="en-US" dirty="0" err="1"/>
              <a:t>EKS</a:t>
            </a:r>
            <a:endParaRPr lang="en-US" dirty="0"/>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804738" y="1582155"/>
            <a:ext cx="401854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EC2 Instances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err="1">
                <a:ln>
                  <a:noFill/>
                </a:ln>
                <a:solidFill>
                  <a:srgbClr val="FF9900"/>
                </a:solidFill>
                <a:effectLst/>
                <a:uLnTx/>
                <a:uFillTx/>
                <a:latin typeface="Trebuchet MS" panose="020B0603020202020204"/>
                <a:ea typeface="PS TT Commons" charset="0"/>
                <a:cs typeface="PS TT Commons" charset="0"/>
              </a:rPr>
              <a:t>Fargate</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0" name="TextBox 9">
            <a:extLst>
              <a:ext uri="{FF2B5EF4-FFF2-40B4-BE49-F238E27FC236}">
                <a16:creationId xmlns:a16="http://schemas.microsoft.com/office/drawing/2014/main" id="{B8C0DA1E-1D85-4FF7-BE86-93ACE7684235}"/>
              </a:ext>
            </a:extLst>
          </p:cNvPr>
          <p:cNvSpPr txBox="1"/>
          <p:nvPr/>
        </p:nvSpPr>
        <p:spPr>
          <a:xfrm>
            <a:off x="1074825" y="2139845"/>
            <a:ext cx="4751710"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You provision and maintain the </a:t>
            </a:r>
            <a:b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EC2 instances that the containers run on</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74845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Serverless solution</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AWS handles the underlying infrastructure</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pic>
        <p:nvPicPr>
          <p:cNvPr id="31" name="Graphic 14">
            <a:extLst>
              <a:ext uri="{FF2B5EF4-FFF2-40B4-BE49-F238E27FC236}">
                <a16:creationId xmlns:a16="http://schemas.microsoft.com/office/drawing/2014/main" id="{AC9C0575-422D-42B7-B56F-D4C656D04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338" y="1527572"/>
            <a:ext cx="571941" cy="571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0302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Amazon </a:t>
            </a:r>
            <a:br>
              <a:rPr lang="en-US" dirty="0"/>
            </a:br>
            <a:r>
              <a:rPr lang="en-US" dirty="0"/>
              <a:t>Elastic Container Registry (ECR)</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a:xfrm>
            <a:off x="5073228" y="469054"/>
            <a:ext cx="6267708" cy="5919895"/>
          </a:xfrm>
        </p:spPr>
        <p:txBody>
          <a:bodyPr/>
          <a:lstStyle/>
          <a:p>
            <a:r>
              <a:rPr lang="en-US" sz="2800" dirty="0">
                <a:latin typeface="+mj-lt"/>
              </a:rPr>
              <a:t>Private repository on AWS for Docker </a:t>
            </a:r>
            <a:r>
              <a:rPr lang="en-US" sz="2800" b="1" dirty="0">
                <a:latin typeface="+mj-lt"/>
              </a:rPr>
              <a:t>images</a:t>
            </a:r>
            <a:endParaRPr lang="en-US" sz="2400" b="1" dirty="0">
              <a:latin typeface="+mj-lt"/>
            </a:endParaRPr>
          </a:p>
          <a:p>
            <a:r>
              <a:rPr lang="en-US" sz="2800" dirty="0">
                <a:latin typeface="+mj-lt"/>
              </a:rPr>
              <a:t>ECS, </a:t>
            </a:r>
            <a:r>
              <a:rPr lang="en-US" sz="2800" dirty="0" err="1">
                <a:latin typeface="+mj-lt"/>
              </a:rPr>
              <a:t>EKS</a:t>
            </a:r>
            <a:r>
              <a:rPr lang="en-US" sz="2800" dirty="0">
                <a:latin typeface="+mj-lt"/>
              </a:rPr>
              <a:t> pull images from here to build </a:t>
            </a:r>
            <a:r>
              <a:rPr lang="en-US" sz="2800" b="1" dirty="0">
                <a:latin typeface="+mj-lt"/>
              </a:rPr>
              <a:t>containers</a:t>
            </a:r>
          </a:p>
          <a:p>
            <a:endParaRPr lang="en-US" sz="2800" b="1" dirty="0">
              <a:latin typeface="+mj-lt"/>
            </a:endParaRPr>
          </a:p>
        </p:txBody>
      </p:sp>
      <p:sp>
        <p:nvSpPr>
          <p:cNvPr id="7" name="Rectangle 6">
            <a:extLst>
              <a:ext uri="{FF2B5EF4-FFF2-40B4-BE49-F238E27FC236}">
                <a16:creationId xmlns:a16="http://schemas.microsoft.com/office/drawing/2014/main" id="{968BDA0D-21D8-4C66-990A-D547582E6850}"/>
              </a:ext>
            </a:extLst>
          </p:cNvPr>
          <p:cNvSpPr/>
          <p:nvPr/>
        </p:nvSpPr>
        <p:spPr>
          <a:xfrm>
            <a:off x="5617027" y="4631377"/>
            <a:ext cx="1710048" cy="125330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0" name="Graphic 32">
            <a:extLst>
              <a:ext uri="{FF2B5EF4-FFF2-40B4-BE49-F238E27FC236}">
                <a16:creationId xmlns:a16="http://schemas.microsoft.com/office/drawing/2014/main" id="{332D8E9E-D7A3-400A-99FF-A33A1167A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333" y="525802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2">
            <a:extLst>
              <a:ext uri="{FF2B5EF4-FFF2-40B4-BE49-F238E27FC236}">
                <a16:creationId xmlns:a16="http://schemas.microsoft.com/office/drawing/2014/main" id="{53853DE6-563C-4D41-9907-D226DAF0B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333" y="47635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BB8DA9C-96BD-497F-B5FC-9598EAD36AC3}"/>
              </a:ext>
            </a:extLst>
          </p:cNvPr>
          <p:cNvSpPr txBox="1"/>
          <p:nvPr/>
        </p:nvSpPr>
        <p:spPr>
          <a:xfrm>
            <a:off x="5206339" y="6128425"/>
            <a:ext cx="2531424" cy="2968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Container Registry (stores images)</a:t>
            </a:r>
          </a:p>
        </p:txBody>
      </p:sp>
      <p:pic>
        <p:nvPicPr>
          <p:cNvPr id="12" name="Graphic 6">
            <a:extLst>
              <a:ext uri="{FF2B5EF4-FFF2-40B4-BE49-F238E27FC236}">
                <a16:creationId xmlns:a16="http://schemas.microsoft.com/office/drawing/2014/main" id="{45211ABF-B1ED-413F-BB7D-4F859D741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8782" y="499211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
            <a:extLst>
              <a:ext uri="{FF2B5EF4-FFF2-40B4-BE49-F238E27FC236}">
                <a16:creationId xmlns:a16="http://schemas.microsoft.com/office/drawing/2014/main" id="{481CF9EE-1779-494B-A114-F0398CFBD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71" y="49938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E34BA474-8B3D-4847-A7A9-54BDAB121258}"/>
              </a:ext>
            </a:extLst>
          </p:cNvPr>
          <p:cNvSpPr txBox="1"/>
          <p:nvPr/>
        </p:nvSpPr>
        <p:spPr>
          <a:xfrm>
            <a:off x="5791373" y="5395449"/>
            <a:ext cx="767657" cy="2968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Node.js</a:t>
            </a:r>
          </a:p>
        </p:txBody>
      </p:sp>
      <p:sp>
        <p:nvSpPr>
          <p:cNvPr id="16" name="TextBox 15">
            <a:extLst>
              <a:ext uri="{FF2B5EF4-FFF2-40B4-BE49-F238E27FC236}">
                <a16:creationId xmlns:a16="http://schemas.microsoft.com/office/drawing/2014/main" id="{700FC898-D094-4E97-A08B-F8A5D2266169}"/>
              </a:ext>
            </a:extLst>
          </p:cNvPr>
          <p:cNvSpPr txBox="1"/>
          <p:nvPr/>
        </p:nvSpPr>
        <p:spPr>
          <a:xfrm>
            <a:off x="6446956" y="5395448"/>
            <a:ext cx="767657" cy="2968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Java</a:t>
            </a:r>
          </a:p>
        </p:txBody>
      </p:sp>
      <p:sp>
        <p:nvSpPr>
          <p:cNvPr id="17" name="Rectangle 16">
            <a:extLst>
              <a:ext uri="{FF2B5EF4-FFF2-40B4-BE49-F238E27FC236}">
                <a16:creationId xmlns:a16="http://schemas.microsoft.com/office/drawing/2014/main" id="{AECE4EF4-AAA3-472C-8F6C-675D16396BB2}"/>
              </a:ext>
            </a:extLst>
          </p:cNvPr>
          <p:cNvSpPr/>
          <p:nvPr/>
        </p:nvSpPr>
        <p:spPr>
          <a:xfrm>
            <a:off x="8497055" y="4631377"/>
            <a:ext cx="1585757" cy="125330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8" name="Graphic 18">
            <a:extLst>
              <a:ext uri="{FF2B5EF4-FFF2-40B4-BE49-F238E27FC236}">
                <a16:creationId xmlns:a16="http://schemas.microsoft.com/office/drawing/2014/main" id="{9008A4D6-61B2-4911-8BA5-0EDFB2862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360" y="44027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871E43CB-3E47-425B-90D3-3F13B35D6C3D}"/>
              </a:ext>
            </a:extLst>
          </p:cNvPr>
          <p:cNvSpPr txBox="1"/>
          <p:nvPr/>
        </p:nvSpPr>
        <p:spPr>
          <a:xfrm>
            <a:off x="8024221" y="5913802"/>
            <a:ext cx="2531424" cy="29688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Container Service</a:t>
            </a:r>
          </a:p>
        </p:txBody>
      </p:sp>
      <p:cxnSp>
        <p:nvCxnSpPr>
          <p:cNvPr id="4" name="Connector: Elbow 3">
            <a:extLst>
              <a:ext uri="{FF2B5EF4-FFF2-40B4-BE49-F238E27FC236}">
                <a16:creationId xmlns:a16="http://schemas.microsoft.com/office/drawing/2014/main" id="{4ACE3F4C-3336-453E-9B96-4C1E7980E04A}"/>
              </a:ext>
            </a:extLst>
          </p:cNvPr>
          <p:cNvCxnSpPr>
            <a:cxnSpLocks/>
            <a:stCxn id="13" idx="2"/>
            <a:endCxn id="10" idx="1"/>
          </p:cNvCxnSpPr>
          <p:nvPr/>
        </p:nvCxnSpPr>
        <p:spPr>
          <a:xfrm rot="16200000" flipH="1">
            <a:off x="7904390" y="4329684"/>
            <a:ext cx="35625" cy="2278262"/>
          </a:xfrm>
          <a:prstGeom prst="bentConnector2">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or: Elbow 21">
            <a:extLst>
              <a:ext uri="{FF2B5EF4-FFF2-40B4-BE49-F238E27FC236}">
                <a16:creationId xmlns:a16="http://schemas.microsoft.com/office/drawing/2014/main" id="{B2587729-6F47-4142-818B-40CECBE2F547}"/>
              </a:ext>
            </a:extLst>
          </p:cNvPr>
          <p:cNvCxnSpPr>
            <a:cxnSpLocks/>
            <a:stCxn id="12" idx="0"/>
            <a:endCxn id="11" idx="1"/>
          </p:cNvCxnSpPr>
          <p:nvPr/>
        </p:nvCxnSpPr>
        <p:spPr>
          <a:xfrm rot="5400000" flipH="1" flipV="1">
            <a:off x="7589357" y="3520144"/>
            <a:ext cx="12700" cy="2943951"/>
          </a:xfrm>
          <a:prstGeom prst="bentConnector4">
            <a:avLst>
              <a:gd name="adj1" fmla="val 1379228"/>
              <a:gd name="adj2" fmla="val 61950"/>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21" name="Graphic 20">
            <a:extLst>
              <a:ext uri="{FF2B5EF4-FFF2-40B4-BE49-F238E27FC236}">
                <a16:creationId xmlns:a16="http://schemas.microsoft.com/office/drawing/2014/main" id="{F3F9BED8-5556-8CBD-A52E-4764E782F9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533" y="15188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20">
            <a:extLst>
              <a:ext uri="{FF2B5EF4-FFF2-40B4-BE49-F238E27FC236}">
                <a16:creationId xmlns:a16="http://schemas.microsoft.com/office/drawing/2014/main" id="{EF00603C-4149-3D56-C88F-FC8F8BD5C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5122" y="43897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7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P spid="2" grpId="0"/>
      <p:bldP spid="15" grpId="0"/>
      <p:bldP spid="16" grpId="0"/>
      <p:bldP spid="17" grpId="0" animBg="1"/>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Tree>
    <p:extLst>
      <p:ext uri="{BB962C8B-B14F-4D97-AF65-F5344CB8AC3E}">
        <p14:creationId xmlns:p14="http://schemas.microsoft.com/office/powerpoint/2010/main" val="2284113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9" name="TextBox 38">
            <a:extLst>
              <a:ext uri="{FF2B5EF4-FFF2-40B4-BE49-F238E27FC236}">
                <a16:creationId xmlns:a16="http://schemas.microsoft.com/office/drawing/2014/main" id="{CBDCC985-3DC2-E855-B0FA-DF12AC9BE493}"/>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spTree>
    <p:extLst>
      <p:ext uri="{BB962C8B-B14F-4D97-AF65-F5344CB8AC3E}">
        <p14:creationId xmlns:p14="http://schemas.microsoft.com/office/powerpoint/2010/main" val="423701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6" grpId="0" animBg="1"/>
      <p:bldP spid="18" grpId="0"/>
      <p:bldP spid="19" grpId="0" animBg="1"/>
      <p:bldP spid="21" grpId="0"/>
      <p:bldP spid="22" grpId="0" animBg="1"/>
      <p:bldP spid="24" grpId="0"/>
      <p:bldP spid="25" grpId="0" animBg="1"/>
      <p:bldP spid="27" grpId="0"/>
      <p:bldP spid="30" grpId="0" animBg="1"/>
      <p:bldP spid="32" grpId="0"/>
      <p:bldP spid="33" grpId="0" animBg="1"/>
      <p:bldP spid="35" grpId="0"/>
      <p:bldP spid="36" grpId="0" animBg="1"/>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 name="Rectangle 2">
            <a:extLst>
              <a:ext uri="{FF2B5EF4-FFF2-40B4-BE49-F238E27FC236}">
                <a16:creationId xmlns:a16="http://schemas.microsoft.com/office/drawing/2014/main" id="{1EA61199-E123-75F7-99DC-23F48169427C}"/>
              </a:ext>
            </a:extLst>
          </p:cNvPr>
          <p:cNvSpPr/>
          <p:nvPr/>
        </p:nvSpPr>
        <p:spPr>
          <a:xfrm>
            <a:off x="358346" y="3076832"/>
            <a:ext cx="11516497" cy="3002692"/>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Trebuchet MS" panose="020B0603020202020204"/>
                <a:ea typeface="+mn-ea"/>
                <a:cs typeface="+mn-cs"/>
              </a:rPr>
              <a:t>How does this infrastructure get here?</a:t>
            </a:r>
          </a:p>
        </p:txBody>
      </p:sp>
      <p:sp>
        <p:nvSpPr>
          <p:cNvPr id="39" name="TextBox 38">
            <a:extLst>
              <a:ext uri="{FF2B5EF4-FFF2-40B4-BE49-F238E27FC236}">
                <a16:creationId xmlns:a16="http://schemas.microsoft.com/office/drawing/2014/main" id="{6D9478E4-1EE7-F54F-2924-592D3D69AC03}"/>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spTree>
    <p:extLst>
      <p:ext uri="{BB962C8B-B14F-4D97-AF65-F5344CB8AC3E}">
        <p14:creationId xmlns:p14="http://schemas.microsoft.com/office/powerpoint/2010/main" val="18069320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 name="Rectangle 2">
            <a:extLst>
              <a:ext uri="{FF2B5EF4-FFF2-40B4-BE49-F238E27FC236}">
                <a16:creationId xmlns:a16="http://schemas.microsoft.com/office/drawing/2014/main" id="{1EA61199-E123-75F7-99DC-23F48169427C}"/>
              </a:ext>
            </a:extLst>
          </p:cNvPr>
          <p:cNvSpPr/>
          <p:nvPr/>
        </p:nvSpPr>
        <p:spPr>
          <a:xfrm>
            <a:off x="358346" y="3076831"/>
            <a:ext cx="11516497" cy="3499821"/>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Trebuchet MS" panose="020B0603020202020204"/>
                <a:ea typeface="+mn-ea"/>
                <a:cs typeface="+mn-cs"/>
              </a:rPr>
              <a:t>How does this infrastructure get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LAUNCH TYPES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EC2: You register and manage the EC2 instances yourself</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Trebuchet MS" panose="020B0603020202020204"/>
                <a:ea typeface="+mn-ea"/>
                <a:cs typeface="+mn-cs"/>
              </a:rPr>
              <a:t>Fargate</a:t>
            </a: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 Serverless; magically handled for you</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External (ECS Anywhere):  For on-premises server that you register and manage remotely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 name="TextBox 38">
            <a:extLst>
              <a:ext uri="{FF2B5EF4-FFF2-40B4-BE49-F238E27FC236}">
                <a16:creationId xmlns:a16="http://schemas.microsoft.com/office/drawing/2014/main" id="{713469C1-13DE-6EEC-CAD7-7B8E22493BAC}"/>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spTree>
    <p:extLst>
      <p:ext uri="{BB962C8B-B14F-4D97-AF65-F5344CB8AC3E}">
        <p14:creationId xmlns:p14="http://schemas.microsoft.com/office/powerpoint/2010/main" val="128321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 name="Rectangle 2">
            <a:extLst>
              <a:ext uri="{FF2B5EF4-FFF2-40B4-BE49-F238E27FC236}">
                <a16:creationId xmlns:a16="http://schemas.microsoft.com/office/drawing/2014/main" id="{1EA61199-E123-75F7-99DC-23F48169427C}"/>
              </a:ext>
            </a:extLst>
          </p:cNvPr>
          <p:cNvSpPr/>
          <p:nvPr/>
        </p:nvSpPr>
        <p:spPr>
          <a:xfrm>
            <a:off x="358346" y="3076831"/>
            <a:ext cx="11516497" cy="3499821"/>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Trebuchet MS" panose="020B0603020202020204"/>
                <a:ea typeface="+mn-ea"/>
                <a:cs typeface="+mn-cs"/>
              </a:rPr>
              <a:t>How does this infrastructure get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LAUNCH TYPES (can be some combination of these too)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EC2: You register and manage the EC2 instances yourself</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Trebuchet MS" panose="020B0603020202020204"/>
                <a:ea typeface="+mn-ea"/>
                <a:cs typeface="+mn-cs"/>
              </a:rPr>
              <a:t>Fargate</a:t>
            </a: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 Serverless; magically handled for you</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External (ECS Anywhere):  For on-premises server that you register and manage remotely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 name="TextBox 38">
            <a:extLst>
              <a:ext uri="{FF2B5EF4-FFF2-40B4-BE49-F238E27FC236}">
                <a16:creationId xmlns:a16="http://schemas.microsoft.com/office/drawing/2014/main" id="{713469C1-13DE-6EEC-CAD7-7B8E22493BAC}"/>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spTree>
    <p:extLst>
      <p:ext uri="{BB962C8B-B14F-4D97-AF65-F5344CB8AC3E}">
        <p14:creationId xmlns:p14="http://schemas.microsoft.com/office/powerpoint/2010/main" val="1087146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Tree>
    <p:extLst>
      <p:ext uri="{BB962C8B-B14F-4D97-AF65-F5344CB8AC3E}">
        <p14:creationId xmlns:p14="http://schemas.microsoft.com/office/powerpoint/2010/main" val="18961149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Tree>
    <p:extLst>
      <p:ext uri="{BB962C8B-B14F-4D97-AF65-F5344CB8AC3E}">
        <p14:creationId xmlns:p14="http://schemas.microsoft.com/office/powerpoint/2010/main" val="283197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Tree>
    <p:extLst>
      <p:ext uri="{BB962C8B-B14F-4D97-AF65-F5344CB8AC3E}">
        <p14:creationId xmlns:p14="http://schemas.microsoft.com/office/powerpoint/2010/main" val="163556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97DAF5-6889-EF8F-C0E2-1242AFCDB0C6}"/>
              </a:ext>
            </a:extLst>
          </p:cNvPr>
          <p:cNvSpPr/>
          <p:nvPr/>
        </p:nvSpPr>
        <p:spPr>
          <a:xfrm>
            <a:off x="0" y="2788738"/>
            <a:ext cx="12192000" cy="123524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047E9C9-3151-0F43-099F-BB02E46047E8}"/>
              </a:ext>
            </a:extLst>
          </p:cNvPr>
          <p:cNvSpPr>
            <a:spLocks noGrp="1"/>
          </p:cNvSpPr>
          <p:nvPr>
            <p:ph type="title"/>
          </p:nvPr>
        </p:nvSpPr>
        <p:spPr/>
        <p:txBody>
          <a:bodyPr/>
          <a:lstStyle/>
          <a:p>
            <a:r>
              <a:rPr lang="en-US" dirty="0"/>
              <a:t>Retrieving Instance Metadata</a:t>
            </a:r>
          </a:p>
        </p:txBody>
      </p:sp>
      <p:sp>
        <p:nvSpPr>
          <p:cNvPr id="7" name="TextBox 6">
            <a:extLst>
              <a:ext uri="{FF2B5EF4-FFF2-40B4-BE49-F238E27FC236}">
                <a16:creationId xmlns:a16="http://schemas.microsoft.com/office/drawing/2014/main" id="{C847D8C0-9096-D7FA-5CDA-4ADD0E600D53}"/>
              </a:ext>
            </a:extLst>
          </p:cNvPr>
          <p:cNvSpPr txBox="1"/>
          <p:nvPr/>
        </p:nvSpPr>
        <p:spPr>
          <a:xfrm>
            <a:off x="-414760" y="3058610"/>
            <a:ext cx="13021519" cy="740780"/>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lang="en-US" sz="4000" dirty="0">
                <a:solidFill>
                  <a:schemeClr val="bg1"/>
                </a:solidFill>
                <a:latin typeface="+mj-lt"/>
                <a:ea typeface="PS TT Commons" charset="0"/>
                <a:cs typeface="Courier New" panose="02070309020205020404" pitchFamily="49" charset="0"/>
              </a:rPr>
              <a:t>curl http://169.254.169.254/latest/meta-data</a:t>
            </a:r>
            <a:endParaRPr kumimoji="0" lang="en-US" sz="4000" b="0" i="0" u="none" strike="noStrike" kern="1200" cap="none" spc="0" normalizeH="0" baseline="0" noProof="0" dirty="0">
              <a:ln>
                <a:noFill/>
              </a:ln>
              <a:solidFill>
                <a:schemeClr val="bg1"/>
              </a:solidFill>
              <a:effectLst/>
              <a:uLnTx/>
              <a:uFillTx/>
              <a:latin typeface="+mj-lt"/>
              <a:ea typeface="PS TT Commons" charset="0"/>
              <a:cs typeface="Courier New" panose="02070309020205020404" pitchFamily="49" charset="0"/>
            </a:endParaRPr>
          </a:p>
        </p:txBody>
      </p:sp>
    </p:spTree>
    <p:extLst>
      <p:ext uri="{BB962C8B-B14F-4D97-AF65-F5344CB8AC3E}">
        <p14:creationId xmlns:p14="http://schemas.microsoft.com/office/powerpoint/2010/main" val="1513545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Tree>
    <p:extLst>
      <p:ext uri="{BB962C8B-B14F-4D97-AF65-F5344CB8AC3E}">
        <p14:creationId xmlns:p14="http://schemas.microsoft.com/office/powerpoint/2010/main" val="1804340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
        <p:nvSpPr>
          <p:cNvPr id="39" name="Rectangle 38">
            <a:extLst>
              <a:ext uri="{FF2B5EF4-FFF2-40B4-BE49-F238E27FC236}">
                <a16:creationId xmlns:a16="http://schemas.microsoft.com/office/drawing/2014/main" id="{47256333-E366-DDFB-A155-568D8B78E4E7}"/>
              </a:ext>
            </a:extLst>
          </p:cNvPr>
          <p:cNvSpPr/>
          <p:nvPr/>
        </p:nvSpPr>
        <p:spPr>
          <a:xfrm>
            <a:off x="358346" y="317501"/>
            <a:ext cx="11516497" cy="6259152"/>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rPr>
              <a:t>Example task definition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"family": "webserver",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containerDefinitions</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"name": "web",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"image": "nginx",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"memory":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cpu</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requiresCompatibilities</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FARGATE</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networkMode</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awsvpc</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"memory": "512",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r>
              <a:rPr kumimoji="0" lang="en-US" sz="1800" b="0" i="0" u="none" strike="noStrike" kern="1200" cap="none" spc="0" normalizeH="0" baseline="0" noProof="0" dirty="0" err="1">
                <a:ln>
                  <a:noFill/>
                </a:ln>
                <a:solidFill>
                  <a:srgbClr val="FFFFFF"/>
                </a:solidFill>
                <a:effectLst/>
                <a:uLnTx/>
                <a:uFillTx/>
                <a:latin typeface="Courier New" panose="02070309020205020404" pitchFamily="49" charset="0"/>
                <a:ea typeface="+mn-ea"/>
                <a:cs typeface="Courier New" panose="02070309020205020404" pitchFamily="49" charset="0"/>
              </a:rPr>
              <a:t>cpu</a:t>
            </a: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"256"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a:t>
            </a:r>
            <a:endParaRPr kumimoji="0" lang="en-US" sz="12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32574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Tree>
    <p:extLst>
      <p:ext uri="{BB962C8B-B14F-4D97-AF65-F5344CB8AC3E}">
        <p14:creationId xmlns:p14="http://schemas.microsoft.com/office/powerpoint/2010/main" val="2180567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Long-running tasks with the same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175000"/>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176649"/>
            <a:ext cx="2116940" cy="270436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796700"/>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778700"/>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3204288"/>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786756"/>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768756"/>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3214232"/>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796700"/>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778700"/>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3200057"/>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782525"/>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764525"/>
                <a:ext cx="1559160" cy="66960"/>
              </a:xfrm>
              <a:prstGeom prst="rect">
                <a:avLst/>
              </a:prstGeom>
            </p:spPr>
          </p:pic>
        </mc:Fallback>
      </mc:AlternateContent>
    </p:spTree>
    <p:extLst>
      <p:ext uri="{BB962C8B-B14F-4D97-AF65-F5344CB8AC3E}">
        <p14:creationId xmlns:p14="http://schemas.microsoft.com/office/powerpoint/2010/main" val="5547716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2722925"/>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Long-running tasks with the same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460" y="3478500"/>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299917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2722925"/>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068"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299917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2724574"/>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546"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00082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2724574"/>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701"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00082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2773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3356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4981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2773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3356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4981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2857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3441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5065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2942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3525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5150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264581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228287"/>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210287"/>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2635875"/>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218343"/>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200343"/>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264581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228287"/>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210287"/>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263164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214112"/>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196112"/>
                <a:ext cx="1559160" cy="66960"/>
              </a:xfrm>
              <a:prstGeom prst="rect">
                <a:avLst/>
              </a:prstGeom>
            </p:spPr>
          </p:pic>
        </mc:Fallback>
      </mc:AlternateContent>
      <p:sp>
        <p:nvSpPr>
          <p:cNvPr id="47" name="Rectangle 46">
            <a:extLst>
              <a:ext uri="{FF2B5EF4-FFF2-40B4-BE49-F238E27FC236}">
                <a16:creationId xmlns:a16="http://schemas.microsoft.com/office/drawing/2014/main" id="{7B8178C7-8FAF-CE00-CD3D-143FA2FC348A}"/>
              </a:ext>
            </a:extLst>
          </p:cNvPr>
          <p:cNvSpPr/>
          <p:nvPr/>
        </p:nvSpPr>
        <p:spPr>
          <a:xfrm>
            <a:off x="1297459" y="4074887"/>
            <a:ext cx="9558739" cy="1080887"/>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45572" y="4238967"/>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1587272" y="4230593"/>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4984" y="449563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2">
            <a:extLst>
              <a:ext uri="{FF2B5EF4-FFF2-40B4-BE49-F238E27FC236}">
                <a16:creationId xmlns:a16="http://schemas.microsoft.com/office/drawing/2014/main" id="{B492E458-365B-6315-DD47-4FB934EA38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18" y="449563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3E3A06A3-580A-6363-9D28-988954EFC53F}"/>
              </a:ext>
            </a:extLst>
          </p:cNvPr>
          <p:cNvSpPr/>
          <p:nvPr/>
        </p:nvSpPr>
        <p:spPr>
          <a:xfrm>
            <a:off x="3979079" y="4219576"/>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6" name="Graphic 32">
            <a:extLst>
              <a:ext uri="{FF2B5EF4-FFF2-40B4-BE49-F238E27FC236}">
                <a16:creationId xmlns:a16="http://schemas.microsoft.com/office/drawing/2014/main" id="{CC70749E-ADC0-04FF-70F2-998F4A54E1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791"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32">
            <a:extLst>
              <a:ext uri="{FF2B5EF4-FFF2-40B4-BE49-F238E27FC236}">
                <a16:creationId xmlns:a16="http://schemas.microsoft.com/office/drawing/2014/main" id="{9FA87C59-A1DE-61FE-61DB-317659E708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1725"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a:extLst>
              <a:ext uri="{FF2B5EF4-FFF2-40B4-BE49-F238E27FC236}">
                <a16:creationId xmlns:a16="http://schemas.microsoft.com/office/drawing/2014/main" id="{F4879453-CD31-FFF6-971C-7241CF39A85E}"/>
              </a:ext>
            </a:extLst>
          </p:cNvPr>
          <p:cNvSpPr/>
          <p:nvPr/>
        </p:nvSpPr>
        <p:spPr>
          <a:xfrm>
            <a:off x="6883544" y="4220013"/>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9" name="Graphic 32">
            <a:extLst>
              <a:ext uri="{FF2B5EF4-FFF2-40B4-BE49-F238E27FC236}">
                <a16:creationId xmlns:a16="http://schemas.microsoft.com/office/drawing/2014/main" id="{C3093BAE-5941-F180-FC23-92330158E1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1256" y="448505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32">
            <a:extLst>
              <a:ext uri="{FF2B5EF4-FFF2-40B4-BE49-F238E27FC236}">
                <a16:creationId xmlns:a16="http://schemas.microsoft.com/office/drawing/2014/main" id="{2E4E2745-32D2-670D-8DFB-C8EEEC4716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6190" y="448505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02B39FE4-B7BD-59CB-F496-B1663E7E9C13}"/>
              </a:ext>
            </a:extLst>
          </p:cNvPr>
          <p:cNvSpPr/>
          <p:nvPr/>
        </p:nvSpPr>
        <p:spPr>
          <a:xfrm>
            <a:off x="9267490" y="4219576"/>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62" name="Graphic 32">
            <a:extLst>
              <a:ext uri="{FF2B5EF4-FFF2-40B4-BE49-F238E27FC236}">
                <a16:creationId xmlns:a16="http://schemas.microsoft.com/office/drawing/2014/main" id="{8366D935-0B67-4958-6C77-EB955004E6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5202"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32">
            <a:extLst>
              <a:ext uri="{FF2B5EF4-FFF2-40B4-BE49-F238E27FC236}">
                <a16:creationId xmlns:a16="http://schemas.microsoft.com/office/drawing/2014/main" id="{512BF2F1-C103-3C33-D10F-3289F2A48C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0136"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440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ECS Cluster</a:t>
            </a:r>
          </a:p>
        </p:txBody>
      </p:sp>
      <p:pic>
        <p:nvPicPr>
          <p:cNvPr id="7" name="Picture 6" descr="A blue sign with white text&#10;&#10;Description automatically generated with medium confidence">
            <a:extLst>
              <a:ext uri="{FF2B5EF4-FFF2-40B4-BE49-F238E27FC236}">
                <a16:creationId xmlns:a16="http://schemas.microsoft.com/office/drawing/2014/main" id="{E252DCC8-3260-C393-BC07-0F914C662E5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2706665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283"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3609040"/>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212" y="4016813"/>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3567592"/>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202"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3610689"/>
            <a:ext cx="2116940" cy="2270322"/>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3131" y="4018462"/>
            <a:ext cx="694585" cy="69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569241"/>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1070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0487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1070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2695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0571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1155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2779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0656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1239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2864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 name="Rectangle 2">
            <a:extLst>
              <a:ext uri="{FF2B5EF4-FFF2-40B4-BE49-F238E27FC236}">
                <a16:creationId xmlns:a16="http://schemas.microsoft.com/office/drawing/2014/main" id="{1EA61199-E123-75F7-99DC-23F48169427C}"/>
              </a:ext>
            </a:extLst>
          </p:cNvPr>
          <p:cNvSpPr/>
          <p:nvPr/>
        </p:nvSpPr>
        <p:spPr>
          <a:xfrm>
            <a:off x="358346" y="3076831"/>
            <a:ext cx="11516497" cy="3499821"/>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Trebuchet MS" panose="020B0603020202020204"/>
                <a:ea typeface="+mn-ea"/>
                <a:cs typeface="+mn-cs"/>
              </a:rPr>
              <a:t>How does this infrastructure get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LAUNCH TYPES (can be some combination of these too)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EC2: You register and manage the EC2 instances yourself</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FFFF"/>
                </a:solidFill>
                <a:effectLst/>
                <a:uLnTx/>
                <a:uFillTx/>
                <a:latin typeface="Trebuchet MS" panose="020B0603020202020204"/>
                <a:ea typeface="+mn-ea"/>
                <a:cs typeface="+mn-cs"/>
              </a:rPr>
              <a:t>Fargate</a:t>
            </a: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 Serverless; magically handled for you</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rPr>
              <a:t>External (ECS Anywhere):  For on-premises server that you register and manage remotely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
        <p:nvSpPr>
          <p:cNvPr id="39" name="TextBox 38">
            <a:extLst>
              <a:ext uri="{FF2B5EF4-FFF2-40B4-BE49-F238E27FC236}">
                <a16:creationId xmlns:a16="http://schemas.microsoft.com/office/drawing/2014/main" id="{713469C1-13DE-6EEC-CAD7-7B8E22493BAC}"/>
              </a:ext>
            </a:extLst>
          </p:cNvPr>
          <p:cNvSpPr txBox="1"/>
          <p:nvPr/>
        </p:nvSpPr>
        <p:spPr>
          <a:xfrm>
            <a:off x="1147119" y="1611691"/>
            <a:ext cx="9897761" cy="4077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tasks or services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p:txBody>
      </p:sp>
    </p:spTree>
    <p:extLst>
      <p:ext uri="{BB962C8B-B14F-4D97-AF65-F5344CB8AC3E}">
        <p14:creationId xmlns:p14="http://schemas.microsoft.com/office/powerpoint/2010/main" val="3403246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24367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ECS Service</a:t>
            </a:r>
          </a:p>
        </p:txBody>
      </p:sp>
      <p:pic>
        <p:nvPicPr>
          <p:cNvPr id="7" name="Picture 6" descr="A blue sign with white text&#10;&#10;Description automatically generated with medium confidence">
            <a:extLst>
              <a:ext uri="{FF2B5EF4-FFF2-40B4-BE49-F238E27FC236}">
                <a16:creationId xmlns:a16="http://schemas.microsoft.com/office/drawing/2014/main" id="{E252DCC8-3260-C393-BC07-0F914C662E5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6113300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3780685" y="1558603"/>
            <a:ext cx="4700718"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63620"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671940" y="1308400"/>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827"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32440"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4882255" y="3747386"/>
            <a:ext cx="2460315" cy="2161045"/>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17403" y="3726504"/>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40230" y="4891265"/>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572" y="512852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72"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49" idx="1"/>
          </p:cNvCxnSpPr>
          <p:nvPr/>
        </p:nvCxnSpPr>
        <p:spPr>
          <a:xfrm flipV="1">
            <a:off x="1421407" y="5283509"/>
            <a:ext cx="4018823" cy="49201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1613900" y="516055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container’s public </a:t>
            </a:r>
            <a:b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IP address</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436515" y="2648004"/>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938" y="2107815"/>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005233" y="1909877"/>
            <a:ext cx="255587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6515" y="3544793"/>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748" y="3459482"/>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6632186" y="2983558"/>
            <a:ext cx="2373047" cy="946833"/>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TextBox 72">
            <a:extLst>
              <a:ext uri="{FF2B5EF4-FFF2-40B4-BE49-F238E27FC236}">
                <a16:creationId xmlns:a16="http://schemas.microsoft.com/office/drawing/2014/main" id="{58C4A61C-A151-6292-4936-E17CFF033EA5}"/>
              </a:ext>
            </a:extLst>
          </p:cNvPr>
          <p:cNvSpPr txBox="1"/>
          <p:nvPr/>
        </p:nvSpPr>
        <p:spPr>
          <a:xfrm>
            <a:off x="6936721" y="307738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Pull container from repository</a:t>
            </a:r>
          </a:p>
        </p:txBody>
      </p:sp>
      <p:cxnSp>
        <p:nvCxnSpPr>
          <p:cNvPr id="81" name="Straight Arrow Connector 80">
            <a:extLst>
              <a:ext uri="{FF2B5EF4-FFF2-40B4-BE49-F238E27FC236}">
                <a16:creationId xmlns:a16="http://schemas.microsoft.com/office/drawing/2014/main" id="{4B5BAB7E-4F3D-BCB7-2598-5F8272113029}"/>
              </a:ext>
            </a:extLst>
          </p:cNvPr>
          <p:cNvCxnSpPr>
            <a:cxnSpLocks/>
            <a:stCxn id="48" idx="2"/>
            <a:endCxn id="49" idx="0"/>
          </p:cNvCxnSpPr>
          <p:nvPr/>
        </p:nvCxnSpPr>
        <p:spPr>
          <a:xfrm flipH="1">
            <a:off x="6124587" y="4134277"/>
            <a:ext cx="208" cy="756988"/>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TextBox 78">
            <a:extLst>
              <a:ext uri="{FF2B5EF4-FFF2-40B4-BE49-F238E27FC236}">
                <a16:creationId xmlns:a16="http://schemas.microsoft.com/office/drawing/2014/main" id="{CA3726D6-3008-AAEC-3ADF-0367F5C1E4E5}"/>
              </a:ext>
            </a:extLst>
          </p:cNvPr>
          <p:cNvSpPr txBox="1"/>
          <p:nvPr/>
        </p:nvSpPr>
        <p:spPr>
          <a:xfrm>
            <a:off x="5500541" y="4362999"/>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Run task</a:t>
            </a:r>
          </a:p>
        </p:txBody>
      </p:sp>
    </p:spTree>
    <p:extLst>
      <p:ext uri="{BB962C8B-B14F-4D97-AF65-F5344CB8AC3E}">
        <p14:creationId xmlns:p14="http://schemas.microsoft.com/office/powerpoint/2010/main" val="312680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p:bldP spid="47" grpId="0" animBg="1"/>
      <p:bldP spid="48" grpId="0"/>
      <p:bldP spid="49" grpId="0" animBg="1"/>
      <p:bldP spid="10" grpId="0" animBg="1"/>
      <p:bldP spid="66" grpId="0"/>
      <p:bldP spid="68" grpId="0" animBg="1"/>
      <p:bldP spid="73" grpId="0" animBg="1"/>
      <p:bldP spid="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Terminology and Concepts</a:t>
            </a:r>
          </a:p>
        </p:txBody>
      </p:sp>
      <p:sp>
        <p:nvSpPr>
          <p:cNvPr id="5" name="Rectangle 4">
            <a:extLst>
              <a:ext uri="{FF2B5EF4-FFF2-40B4-BE49-F238E27FC236}">
                <a16:creationId xmlns:a16="http://schemas.microsoft.com/office/drawing/2014/main" id="{A58878D3-2C69-39D9-7F8D-012CD098E42A}"/>
              </a:ext>
            </a:extLst>
          </p:cNvPr>
          <p:cNvSpPr/>
          <p:nvPr/>
        </p:nvSpPr>
        <p:spPr>
          <a:xfrm>
            <a:off x="732138" y="1322173"/>
            <a:ext cx="10727724"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1123106" y="2722925"/>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CCD6331-3F6F-7290-5E1F-0FE9DBA64330}"/>
              </a:ext>
            </a:extLst>
          </p:cNvPr>
          <p:cNvSpPr/>
          <p:nvPr/>
        </p:nvSpPr>
        <p:spPr>
          <a:xfrm>
            <a:off x="506628" y="1114697"/>
            <a:ext cx="1421026" cy="407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6628" y="1053480"/>
            <a:ext cx="1556952" cy="40777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sp>
        <p:nvSpPr>
          <p:cNvPr id="13" name="TextBox 12">
            <a:extLst>
              <a:ext uri="{FF2B5EF4-FFF2-40B4-BE49-F238E27FC236}">
                <a16:creationId xmlns:a16="http://schemas.microsoft.com/office/drawing/2014/main" id="{E5621BD5-BE20-9E23-C893-866D193E031B}"/>
              </a:ext>
            </a:extLst>
          </p:cNvPr>
          <p:cNvSpPr txBox="1"/>
          <p:nvPr/>
        </p:nvSpPr>
        <p:spPr>
          <a:xfrm>
            <a:off x="1147119" y="1611691"/>
            <a:ext cx="9897761" cy="960796"/>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 logical grouping of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or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services</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that run on </a:t>
            </a:r>
            <a:r>
              <a:rPr kumimoji="0" lang="en-US" sz="1800" b="0" i="0" u="none" strike="noStrike" kern="1200" cap="none" spc="0" normalizeH="0" baseline="0" noProof="0" dirty="0">
                <a:ln>
                  <a:noFill/>
                </a:ln>
                <a:solidFill>
                  <a:srgbClr val="D45B07"/>
                </a:solidFill>
                <a:effectLst/>
                <a:uLnTx/>
                <a:uFillTx/>
                <a:latin typeface="Trebuchet MS" panose="020B0603020202020204"/>
                <a:ea typeface="PS TT Commons" charset="0"/>
                <a:cs typeface="PS TT Commons" charset="0"/>
              </a:rPr>
              <a:t>infrastructure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registered to your cluster</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Task</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 running container (e.g., NGINX), whose settings are defined in a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t>
            </a: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Long-running tasks with the same task definition</a:t>
            </a:r>
          </a:p>
          <a:p>
            <a:pPr marL="0" marR="0" lvl="0" indent="0" algn="l" defTabSz="43950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	</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460" y="3478500"/>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835F1FEC-A7E8-18C0-C552-A819DE92D037}"/>
              </a:ext>
            </a:extLst>
          </p:cNvPr>
          <p:cNvSpPr txBox="1"/>
          <p:nvPr/>
        </p:nvSpPr>
        <p:spPr>
          <a:xfrm>
            <a:off x="1403100" y="299917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6" name="Rectangle 15">
            <a:extLst>
              <a:ext uri="{FF2B5EF4-FFF2-40B4-BE49-F238E27FC236}">
                <a16:creationId xmlns:a16="http://schemas.microsoft.com/office/drawing/2014/main" id="{0B0F1720-1051-84B5-89C0-C189E102693D}"/>
              </a:ext>
            </a:extLst>
          </p:cNvPr>
          <p:cNvSpPr/>
          <p:nvPr/>
        </p:nvSpPr>
        <p:spPr>
          <a:xfrm>
            <a:off x="3638035" y="2722925"/>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17" name="Graphic 60">
            <a:extLst>
              <a:ext uri="{FF2B5EF4-FFF2-40B4-BE49-F238E27FC236}">
                <a16:creationId xmlns:a16="http://schemas.microsoft.com/office/drawing/2014/main" id="{3799360A-66F8-3096-379D-AB5D68422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068"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27CAD072-4B94-0EA9-869F-C12C45668805}"/>
              </a:ext>
            </a:extLst>
          </p:cNvPr>
          <p:cNvSpPr txBox="1"/>
          <p:nvPr/>
        </p:nvSpPr>
        <p:spPr>
          <a:xfrm>
            <a:off x="3985327" y="299917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9" name="Rectangle 18">
            <a:extLst>
              <a:ext uri="{FF2B5EF4-FFF2-40B4-BE49-F238E27FC236}">
                <a16:creationId xmlns:a16="http://schemas.microsoft.com/office/drawing/2014/main" id="{2E8CD2C4-326D-CD2C-E89F-786E31CDB257}"/>
              </a:ext>
            </a:extLst>
          </p:cNvPr>
          <p:cNvSpPr/>
          <p:nvPr/>
        </p:nvSpPr>
        <p:spPr>
          <a:xfrm>
            <a:off x="6437025" y="2724574"/>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0" name="Graphic 60">
            <a:extLst>
              <a:ext uri="{FF2B5EF4-FFF2-40B4-BE49-F238E27FC236}">
                <a16:creationId xmlns:a16="http://schemas.microsoft.com/office/drawing/2014/main" id="{40C929BE-CE02-9403-71AD-281E4F4C4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546"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18128B20-A602-F8E0-2436-87FECA7F1034}"/>
              </a:ext>
            </a:extLst>
          </p:cNvPr>
          <p:cNvSpPr txBox="1"/>
          <p:nvPr/>
        </p:nvSpPr>
        <p:spPr>
          <a:xfrm>
            <a:off x="6717019" y="300082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2" name="Rectangle 21">
            <a:extLst>
              <a:ext uri="{FF2B5EF4-FFF2-40B4-BE49-F238E27FC236}">
                <a16:creationId xmlns:a16="http://schemas.microsoft.com/office/drawing/2014/main" id="{01E65E45-759F-346C-1961-E80AEE4191FB}"/>
              </a:ext>
            </a:extLst>
          </p:cNvPr>
          <p:cNvSpPr/>
          <p:nvPr/>
        </p:nvSpPr>
        <p:spPr>
          <a:xfrm>
            <a:off x="8951954" y="2724574"/>
            <a:ext cx="2116940" cy="3385775"/>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3" name="Graphic 60">
            <a:extLst>
              <a:ext uri="{FF2B5EF4-FFF2-40B4-BE49-F238E27FC236}">
                <a16:creationId xmlns:a16="http://schemas.microsoft.com/office/drawing/2014/main" id="{51DDE286-72F5-80B8-AC26-069AD0A0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5701" y="344779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A8D799A1-9340-EBE0-D0D9-9B49C37DA64E}"/>
              </a:ext>
            </a:extLst>
          </p:cNvPr>
          <p:cNvSpPr txBox="1"/>
          <p:nvPr/>
        </p:nvSpPr>
        <p:spPr>
          <a:xfrm>
            <a:off x="9299246" y="300082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25" name="Rectangle 24">
            <a:extLst>
              <a:ext uri="{FF2B5EF4-FFF2-40B4-BE49-F238E27FC236}">
                <a16:creationId xmlns:a16="http://schemas.microsoft.com/office/drawing/2014/main" id="{1D9FE0FB-235E-EFFD-3769-E29C431BBC74}"/>
              </a:ext>
            </a:extLst>
          </p:cNvPr>
          <p:cNvSpPr/>
          <p:nvPr/>
        </p:nvSpPr>
        <p:spPr>
          <a:xfrm>
            <a:off x="1297459" y="52773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26" name="Picture 25" descr="Icon&#10;&#10;Description automatically generated">
            <a:extLst>
              <a:ext uri="{FF2B5EF4-FFF2-40B4-BE49-F238E27FC236}">
                <a16:creationId xmlns:a16="http://schemas.microsoft.com/office/drawing/2014/main" id="{FE2BB5CD-2887-219C-06CA-3E57B056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850" y="5335669"/>
            <a:ext cx="429449" cy="307974"/>
          </a:xfrm>
          <a:prstGeom prst="rect">
            <a:avLst/>
          </a:prstGeom>
        </p:spPr>
      </p:pic>
      <p:sp>
        <p:nvSpPr>
          <p:cNvPr id="27" name="TextBox 26">
            <a:extLst>
              <a:ext uri="{FF2B5EF4-FFF2-40B4-BE49-F238E27FC236}">
                <a16:creationId xmlns:a16="http://schemas.microsoft.com/office/drawing/2014/main" id="{76DCA476-4249-7962-8500-152197F95443}"/>
              </a:ext>
            </a:extLst>
          </p:cNvPr>
          <p:cNvSpPr txBox="1"/>
          <p:nvPr/>
        </p:nvSpPr>
        <p:spPr>
          <a:xfrm>
            <a:off x="1421026" y="54981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0" name="Rectangle 29">
            <a:extLst>
              <a:ext uri="{FF2B5EF4-FFF2-40B4-BE49-F238E27FC236}">
                <a16:creationId xmlns:a16="http://schemas.microsoft.com/office/drawing/2014/main" id="{8F50245F-47F6-10A3-8249-DADB8CB2E3AB}"/>
              </a:ext>
            </a:extLst>
          </p:cNvPr>
          <p:cNvSpPr/>
          <p:nvPr/>
        </p:nvSpPr>
        <p:spPr>
          <a:xfrm>
            <a:off x="3798225" y="5277318"/>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Picture 30" descr="Icon&#10;&#10;Description automatically generated">
            <a:extLst>
              <a:ext uri="{FF2B5EF4-FFF2-40B4-BE49-F238E27FC236}">
                <a16:creationId xmlns:a16="http://schemas.microsoft.com/office/drawing/2014/main" id="{C0904D1A-35E5-B5E4-6B92-E25B776A1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616" y="5335669"/>
            <a:ext cx="429449" cy="307974"/>
          </a:xfrm>
          <a:prstGeom prst="rect">
            <a:avLst/>
          </a:prstGeom>
        </p:spPr>
      </p:pic>
      <p:sp>
        <p:nvSpPr>
          <p:cNvPr id="32" name="TextBox 31">
            <a:extLst>
              <a:ext uri="{FF2B5EF4-FFF2-40B4-BE49-F238E27FC236}">
                <a16:creationId xmlns:a16="http://schemas.microsoft.com/office/drawing/2014/main" id="{C9F1D5F0-5130-0756-5954-66017FCF9BCB}"/>
              </a:ext>
            </a:extLst>
          </p:cNvPr>
          <p:cNvSpPr txBox="1"/>
          <p:nvPr/>
        </p:nvSpPr>
        <p:spPr>
          <a:xfrm>
            <a:off x="3921792" y="5498107"/>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3" name="Rectangle 32">
            <a:extLst>
              <a:ext uri="{FF2B5EF4-FFF2-40B4-BE49-F238E27FC236}">
                <a16:creationId xmlns:a16="http://schemas.microsoft.com/office/drawing/2014/main" id="{EFDA1D72-0F37-EC35-3054-5E56AC69DCBC}"/>
              </a:ext>
            </a:extLst>
          </p:cNvPr>
          <p:cNvSpPr/>
          <p:nvPr/>
        </p:nvSpPr>
        <p:spPr>
          <a:xfrm>
            <a:off x="6614983" y="5285769"/>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4" name="Picture 33" descr="Icon&#10;&#10;Description automatically generated">
            <a:extLst>
              <a:ext uri="{FF2B5EF4-FFF2-40B4-BE49-F238E27FC236}">
                <a16:creationId xmlns:a16="http://schemas.microsoft.com/office/drawing/2014/main" id="{668D894E-511C-1586-FEA4-DCEC68B897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374" y="5344120"/>
            <a:ext cx="429449" cy="307974"/>
          </a:xfrm>
          <a:prstGeom prst="rect">
            <a:avLst/>
          </a:prstGeom>
        </p:spPr>
      </p:pic>
      <p:sp>
        <p:nvSpPr>
          <p:cNvPr id="35" name="TextBox 34">
            <a:extLst>
              <a:ext uri="{FF2B5EF4-FFF2-40B4-BE49-F238E27FC236}">
                <a16:creationId xmlns:a16="http://schemas.microsoft.com/office/drawing/2014/main" id="{96EBBBE2-F889-416C-22BF-7937AF06CEFB}"/>
              </a:ext>
            </a:extLst>
          </p:cNvPr>
          <p:cNvSpPr txBox="1"/>
          <p:nvPr/>
        </p:nvSpPr>
        <p:spPr>
          <a:xfrm>
            <a:off x="6738550" y="5506558"/>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36" name="Rectangle 35">
            <a:extLst>
              <a:ext uri="{FF2B5EF4-FFF2-40B4-BE49-F238E27FC236}">
                <a16:creationId xmlns:a16="http://schemas.microsoft.com/office/drawing/2014/main" id="{22671DE1-1CDE-7235-67A4-C968E373D99E}"/>
              </a:ext>
            </a:extLst>
          </p:cNvPr>
          <p:cNvSpPr/>
          <p:nvPr/>
        </p:nvSpPr>
        <p:spPr>
          <a:xfrm>
            <a:off x="9126310" y="5294220"/>
            <a:ext cx="1804087" cy="69458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7" name="Picture 36" descr="Icon&#10;&#10;Description automatically generated">
            <a:extLst>
              <a:ext uri="{FF2B5EF4-FFF2-40B4-BE49-F238E27FC236}">
                <a16:creationId xmlns:a16="http://schemas.microsoft.com/office/drawing/2014/main" id="{FEF0C8E3-BC87-3489-CC3D-0A4D3C56B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5701" y="5352571"/>
            <a:ext cx="429449" cy="307974"/>
          </a:xfrm>
          <a:prstGeom prst="rect">
            <a:avLst/>
          </a:prstGeom>
        </p:spPr>
      </p:pic>
      <p:sp>
        <p:nvSpPr>
          <p:cNvPr id="38" name="TextBox 37">
            <a:extLst>
              <a:ext uri="{FF2B5EF4-FFF2-40B4-BE49-F238E27FC236}">
                <a16:creationId xmlns:a16="http://schemas.microsoft.com/office/drawing/2014/main" id="{9FB99DFD-0FD3-186D-D9E4-8DBE36C89DB9}"/>
              </a:ext>
            </a:extLst>
          </p:cNvPr>
          <p:cNvSpPr txBox="1"/>
          <p:nvPr/>
        </p:nvSpPr>
        <p:spPr>
          <a:xfrm>
            <a:off x="9249877" y="5515009"/>
            <a:ext cx="1556952"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Agent</a:t>
            </a:r>
          </a:p>
        </p:txBody>
      </p:sp>
      <p:sp>
        <p:nvSpPr>
          <p:cNvPr id="40" name="TextBox 39">
            <a:extLst>
              <a:ext uri="{FF2B5EF4-FFF2-40B4-BE49-F238E27FC236}">
                <a16:creationId xmlns:a16="http://schemas.microsoft.com/office/drawing/2014/main" id="{62FB8317-618C-D634-5699-087EEA8D94D6}"/>
              </a:ext>
            </a:extLst>
          </p:cNvPr>
          <p:cNvSpPr txBox="1"/>
          <p:nvPr/>
        </p:nvSpPr>
        <p:spPr>
          <a:xfrm>
            <a:off x="1170432" y="264581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680801AC-A5BE-2BEC-D674-F50BEB6C313B}"/>
                  </a:ext>
                </a:extLst>
              </p14:cNvPr>
              <p14:cNvContentPartPr/>
              <p14:nvPr/>
            </p14:nvContentPartPr>
            <p14:xfrm>
              <a:off x="1421960" y="3228287"/>
              <a:ext cx="1523520" cy="31320"/>
            </p14:xfrm>
          </p:contentPart>
        </mc:Choice>
        <mc:Fallback xmlns="">
          <p:pic>
            <p:nvPicPr>
              <p:cNvPr id="3" name="Ink 2">
                <a:extLst>
                  <a:ext uri="{FF2B5EF4-FFF2-40B4-BE49-F238E27FC236}">
                    <a16:creationId xmlns:a16="http://schemas.microsoft.com/office/drawing/2014/main" id="{680801AC-A5BE-2BEC-D674-F50BEB6C313B}"/>
                  </a:ext>
                </a:extLst>
              </p:cNvPr>
              <p:cNvPicPr/>
              <p:nvPr/>
            </p:nvPicPr>
            <p:blipFill>
              <a:blip r:embed="rId6"/>
              <a:stretch>
                <a:fillRect/>
              </a:stretch>
            </p:blipFill>
            <p:spPr>
              <a:xfrm>
                <a:off x="1403960" y="3210287"/>
                <a:ext cx="1559160" cy="66960"/>
              </a:xfrm>
              <a:prstGeom prst="rect">
                <a:avLst/>
              </a:prstGeom>
            </p:spPr>
          </p:pic>
        </mc:Fallback>
      </mc:AlternateContent>
      <p:sp>
        <p:nvSpPr>
          <p:cNvPr id="41" name="TextBox 40">
            <a:extLst>
              <a:ext uri="{FF2B5EF4-FFF2-40B4-BE49-F238E27FC236}">
                <a16:creationId xmlns:a16="http://schemas.microsoft.com/office/drawing/2014/main" id="{4E549820-450F-CEAE-9CF3-8F3BEAE6C130}"/>
              </a:ext>
            </a:extLst>
          </p:cNvPr>
          <p:cNvSpPr txBox="1"/>
          <p:nvPr/>
        </p:nvSpPr>
        <p:spPr>
          <a:xfrm>
            <a:off x="3719034" y="2635875"/>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FAE863A1-96B8-2E72-5627-5DE99B997FF7}"/>
                  </a:ext>
                </a:extLst>
              </p14:cNvPr>
              <p14:cNvContentPartPr/>
              <p14:nvPr/>
            </p14:nvContentPartPr>
            <p14:xfrm>
              <a:off x="3970562" y="3218343"/>
              <a:ext cx="1523520" cy="31320"/>
            </p14:xfrm>
          </p:contentPart>
        </mc:Choice>
        <mc:Fallback xmlns="">
          <p:pic>
            <p:nvPicPr>
              <p:cNvPr id="42" name="Ink 41">
                <a:extLst>
                  <a:ext uri="{FF2B5EF4-FFF2-40B4-BE49-F238E27FC236}">
                    <a16:creationId xmlns:a16="http://schemas.microsoft.com/office/drawing/2014/main" id="{FAE863A1-96B8-2E72-5627-5DE99B997FF7}"/>
                  </a:ext>
                </a:extLst>
              </p:cNvPr>
              <p:cNvPicPr/>
              <p:nvPr/>
            </p:nvPicPr>
            <p:blipFill>
              <a:blip r:embed="rId6"/>
              <a:stretch>
                <a:fillRect/>
              </a:stretch>
            </p:blipFill>
            <p:spPr>
              <a:xfrm>
                <a:off x="3952562" y="3200343"/>
                <a:ext cx="1559160" cy="66960"/>
              </a:xfrm>
              <a:prstGeom prst="rect">
                <a:avLst/>
              </a:prstGeom>
            </p:spPr>
          </p:pic>
        </mc:Fallback>
      </mc:AlternateContent>
      <p:sp>
        <p:nvSpPr>
          <p:cNvPr id="43" name="TextBox 42">
            <a:extLst>
              <a:ext uri="{FF2B5EF4-FFF2-40B4-BE49-F238E27FC236}">
                <a16:creationId xmlns:a16="http://schemas.microsoft.com/office/drawing/2014/main" id="{A1A8B70D-0EBB-E841-B7B7-F1E21F75B74B}"/>
              </a:ext>
            </a:extLst>
          </p:cNvPr>
          <p:cNvSpPr txBox="1"/>
          <p:nvPr/>
        </p:nvSpPr>
        <p:spPr>
          <a:xfrm>
            <a:off x="6491115" y="264581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0BC0683D-0DA0-151C-BD6D-930C9561B5B2}"/>
                  </a:ext>
                </a:extLst>
              </p14:cNvPr>
              <p14:cNvContentPartPr/>
              <p14:nvPr/>
            </p14:nvContentPartPr>
            <p14:xfrm>
              <a:off x="6742643" y="3228287"/>
              <a:ext cx="1523520" cy="31320"/>
            </p14:xfrm>
          </p:contentPart>
        </mc:Choice>
        <mc:Fallback xmlns="">
          <p:pic>
            <p:nvPicPr>
              <p:cNvPr id="44" name="Ink 43">
                <a:extLst>
                  <a:ext uri="{FF2B5EF4-FFF2-40B4-BE49-F238E27FC236}">
                    <a16:creationId xmlns:a16="http://schemas.microsoft.com/office/drawing/2014/main" id="{0BC0683D-0DA0-151C-BD6D-930C9561B5B2}"/>
                  </a:ext>
                </a:extLst>
              </p:cNvPr>
              <p:cNvPicPr/>
              <p:nvPr/>
            </p:nvPicPr>
            <p:blipFill>
              <a:blip r:embed="rId6"/>
              <a:stretch>
                <a:fillRect/>
              </a:stretch>
            </p:blipFill>
            <p:spPr>
              <a:xfrm>
                <a:off x="6724643" y="3210287"/>
                <a:ext cx="1559160" cy="66960"/>
              </a:xfrm>
              <a:prstGeom prst="rect">
                <a:avLst/>
              </a:prstGeom>
            </p:spPr>
          </p:pic>
        </mc:Fallback>
      </mc:AlternateContent>
      <p:sp>
        <p:nvSpPr>
          <p:cNvPr id="45" name="TextBox 44">
            <a:extLst>
              <a:ext uri="{FF2B5EF4-FFF2-40B4-BE49-F238E27FC236}">
                <a16:creationId xmlns:a16="http://schemas.microsoft.com/office/drawing/2014/main" id="{64658457-5545-E90C-151E-150C1E42FBA2}"/>
              </a:ext>
            </a:extLst>
          </p:cNvPr>
          <p:cNvSpPr txBox="1"/>
          <p:nvPr/>
        </p:nvSpPr>
        <p:spPr>
          <a:xfrm>
            <a:off x="9020999" y="263164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mc:AlternateContent xmlns:mc="http://schemas.openxmlformats.org/markup-compatibility/2006" xmlns:p14="http://schemas.microsoft.com/office/powerpoint/2010/main">
        <mc:Choice Requires="p14">
          <p:contentPart p14:bwMode="auto" r:id="rId9">
            <p14:nvContentPartPr>
              <p14:cNvPr id="46" name="Ink 45">
                <a:extLst>
                  <a:ext uri="{FF2B5EF4-FFF2-40B4-BE49-F238E27FC236}">
                    <a16:creationId xmlns:a16="http://schemas.microsoft.com/office/drawing/2014/main" id="{A2A6B955-1877-6BD3-0CE9-0439C93FD214}"/>
                  </a:ext>
                </a:extLst>
              </p14:cNvPr>
              <p14:cNvContentPartPr/>
              <p14:nvPr/>
            </p14:nvContentPartPr>
            <p14:xfrm>
              <a:off x="9272527" y="3214112"/>
              <a:ext cx="1523520" cy="31320"/>
            </p14:xfrm>
          </p:contentPart>
        </mc:Choice>
        <mc:Fallback xmlns="">
          <p:pic>
            <p:nvPicPr>
              <p:cNvPr id="46" name="Ink 45">
                <a:extLst>
                  <a:ext uri="{FF2B5EF4-FFF2-40B4-BE49-F238E27FC236}">
                    <a16:creationId xmlns:a16="http://schemas.microsoft.com/office/drawing/2014/main" id="{A2A6B955-1877-6BD3-0CE9-0439C93FD214}"/>
                  </a:ext>
                </a:extLst>
              </p:cNvPr>
              <p:cNvPicPr/>
              <p:nvPr/>
            </p:nvPicPr>
            <p:blipFill>
              <a:blip r:embed="rId6"/>
              <a:stretch>
                <a:fillRect/>
              </a:stretch>
            </p:blipFill>
            <p:spPr>
              <a:xfrm>
                <a:off x="9254527" y="3196112"/>
                <a:ext cx="1559160" cy="66960"/>
              </a:xfrm>
              <a:prstGeom prst="rect">
                <a:avLst/>
              </a:prstGeom>
            </p:spPr>
          </p:pic>
        </mc:Fallback>
      </mc:AlternateContent>
      <p:sp>
        <p:nvSpPr>
          <p:cNvPr id="47" name="Rectangle 46">
            <a:extLst>
              <a:ext uri="{FF2B5EF4-FFF2-40B4-BE49-F238E27FC236}">
                <a16:creationId xmlns:a16="http://schemas.microsoft.com/office/drawing/2014/main" id="{7B8178C7-8FAF-CE00-CD3D-143FA2FC348A}"/>
              </a:ext>
            </a:extLst>
          </p:cNvPr>
          <p:cNvSpPr/>
          <p:nvPr/>
        </p:nvSpPr>
        <p:spPr>
          <a:xfrm>
            <a:off x="1297459" y="4074887"/>
            <a:ext cx="9558739" cy="1080887"/>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45572" y="4238967"/>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1587272" y="4230593"/>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4984" y="449563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2">
            <a:extLst>
              <a:ext uri="{FF2B5EF4-FFF2-40B4-BE49-F238E27FC236}">
                <a16:creationId xmlns:a16="http://schemas.microsoft.com/office/drawing/2014/main" id="{B492E458-365B-6315-DD47-4FB934EA382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18" y="449563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3E3A06A3-580A-6363-9D28-988954EFC53F}"/>
              </a:ext>
            </a:extLst>
          </p:cNvPr>
          <p:cNvSpPr/>
          <p:nvPr/>
        </p:nvSpPr>
        <p:spPr>
          <a:xfrm>
            <a:off x="3979079" y="4219576"/>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6" name="Graphic 32">
            <a:extLst>
              <a:ext uri="{FF2B5EF4-FFF2-40B4-BE49-F238E27FC236}">
                <a16:creationId xmlns:a16="http://schemas.microsoft.com/office/drawing/2014/main" id="{CC70749E-ADC0-04FF-70F2-998F4A54E1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791"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32">
            <a:extLst>
              <a:ext uri="{FF2B5EF4-FFF2-40B4-BE49-F238E27FC236}">
                <a16:creationId xmlns:a16="http://schemas.microsoft.com/office/drawing/2014/main" id="{9FA87C59-A1DE-61FE-61DB-317659E708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1725"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a:extLst>
              <a:ext uri="{FF2B5EF4-FFF2-40B4-BE49-F238E27FC236}">
                <a16:creationId xmlns:a16="http://schemas.microsoft.com/office/drawing/2014/main" id="{F4879453-CD31-FFF6-971C-7241CF39A85E}"/>
              </a:ext>
            </a:extLst>
          </p:cNvPr>
          <p:cNvSpPr/>
          <p:nvPr/>
        </p:nvSpPr>
        <p:spPr>
          <a:xfrm>
            <a:off x="6883544" y="4220013"/>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9" name="Graphic 32">
            <a:extLst>
              <a:ext uri="{FF2B5EF4-FFF2-40B4-BE49-F238E27FC236}">
                <a16:creationId xmlns:a16="http://schemas.microsoft.com/office/drawing/2014/main" id="{C3093BAE-5941-F180-FC23-92330158E1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1256" y="448505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32">
            <a:extLst>
              <a:ext uri="{FF2B5EF4-FFF2-40B4-BE49-F238E27FC236}">
                <a16:creationId xmlns:a16="http://schemas.microsoft.com/office/drawing/2014/main" id="{2E4E2745-32D2-670D-8DFB-C8EEEC4716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6190" y="4485058"/>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02B39FE4-B7BD-59CB-F496-B1663E7E9C13}"/>
              </a:ext>
            </a:extLst>
          </p:cNvPr>
          <p:cNvSpPr/>
          <p:nvPr/>
        </p:nvSpPr>
        <p:spPr>
          <a:xfrm>
            <a:off x="9267490" y="4219576"/>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62" name="Graphic 32">
            <a:extLst>
              <a:ext uri="{FF2B5EF4-FFF2-40B4-BE49-F238E27FC236}">
                <a16:creationId xmlns:a16="http://schemas.microsoft.com/office/drawing/2014/main" id="{8366D935-0B67-4958-6C77-EB955004E6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5202"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32">
            <a:extLst>
              <a:ext uri="{FF2B5EF4-FFF2-40B4-BE49-F238E27FC236}">
                <a16:creationId xmlns:a16="http://schemas.microsoft.com/office/drawing/2014/main" id="{512BF2F1-C103-3C33-D10F-3289F2A48C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0136" y="448462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63">
            <a:extLst>
              <a:ext uri="{FF2B5EF4-FFF2-40B4-BE49-F238E27FC236}">
                <a16:creationId xmlns:a16="http://schemas.microsoft.com/office/drawing/2014/main" id="{9A8B3A0F-6A24-D2A4-B7A9-7BBBA41C6E80}"/>
              </a:ext>
            </a:extLst>
          </p:cNvPr>
          <p:cNvSpPr/>
          <p:nvPr/>
        </p:nvSpPr>
        <p:spPr>
          <a:xfrm>
            <a:off x="1297459" y="2099733"/>
            <a:ext cx="6545328" cy="4447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66871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98774F-3BF8-6E6A-D8A4-DEAD7CC7A905}"/>
              </a:ext>
            </a:extLst>
          </p:cNvPr>
          <p:cNvSpPr>
            <a:spLocks noGrp="1"/>
          </p:cNvSpPr>
          <p:nvPr>
            <p:ph sz="quarter" idx="14"/>
          </p:nvPr>
        </p:nvSpPr>
        <p:spPr/>
        <p:txBody>
          <a:bodyPr/>
          <a:lstStyle/>
          <a:p>
            <a:r>
              <a:rPr lang="en-US" dirty="0"/>
              <a:t>Amazon Machine Image (AMI)</a:t>
            </a:r>
          </a:p>
        </p:txBody>
      </p:sp>
      <p:sp>
        <p:nvSpPr>
          <p:cNvPr id="4" name="Text Placeholder 3">
            <a:extLst>
              <a:ext uri="{FF2B5EF4-FFF2-40B4-BE49-F238E27FC236}">
                <a16:creationId xmlns:a16="http://schemas.microsoft.com/office/drawing/2014/main" id="{CC95B23C-8E11-C04A-4049-F05C9B5F5E95}"/>
              </a:ext>
            </a:extLst>
          </p:cNvPr>
          <p:cNvSpPr>
            <a:spLocks noGrp="1"/>
          </p:cNvSpPr>
          <p:nvPr>
            <p:ph type="body" sz="quarter" idx="10"/>
          </p:nvPr>
        </p:nvSpPr>
        <p:spPr/>
        <p:txBody>
          <a:bodyPr/>
          <a:lstStyle/>
          <a:p>
            <a:r>
              <a:rPr lang="en-US" sz="2800" dirty="0">
                <a:latin typeface="+mj-lt"/>
              </a:rPr>
              <a:t>A pre-configured virtual machine that contains:</a:t>
            </a:r>
          </a:p>
          <a:p>
            <a:pPr lvl="1"/>
            <a:r>
              <a:rPr lang="en-US" sz="2400" dirty="0">
                <a:latin typeface="+mj-lt"/>
              </a:rPr>
              <a:t>Operating system</a:t>
            </a:r>
          </a:p>
          <a:p>
            <a:pPr lvl="1"/>
            <a:r>
              <a:rPr lang="en-US" sz="2400" dirty="0">
                <a:latin typeface="+mj-lt"/>
              </a:rPr>
              <a:t>Preinstalled software</a:t>
            </a:r>
          </a:p>
          <a:p>
            <a:r>
              <a:rPr lang="en-US" sz="2800" dirty="0">
                <a:latin typeface="+mj-lt"/>
              </a:rPr>
              <a:t>Why use an AMI?</a:t>
            </a:r>
          </a:p>
          <a:p>
            <a:pPr lvl="1"/>
            <a:r>
              <a:rPr lang="en-US" sz="2400" dirty="0">
                <a:latin typeface="+mj-lt"/>
              </a:rPr>
              <a:t>Repeatable</a:t>
            </a:r>
          </a:p>
          <a:p>
            <a:pPr lvl="1"/>
            <a:r>
              <a:rPr lang="en-US" sz="2400" dirty="0">
                <a:latin typeface="+mj-lt"/>
              </a:rPr>
              <a:t>Shorten launch time</a:t>
            </a:r>
          </a:p>
          <a:p>
            <a:r>
              <a:rPr lang="en-US" sz="2800" dirty="0" err="1">
                <a:latin typeface="+mj-lt"/>
              </a:rPr>
              <a:t>AMIs</a:t>
            </a:r>
            <a:r>
              <a:rPr lang="en-US" sz="2800" dirty="0">
                <a:latin typeface="+mj-lt"/>
              </a:rPr>
              <a:t> available from:</a:t>
            </a:r>
          </a:p>
          <a:p>
            <a:pPr lvl="1"/>
            <a:r>
              <a:rPr lang="en-US" sz="2400" dirty="0">
                <a:latin typeface="+mj-lt"/>
              </a:rPr>
              <a:t>Amazon</a:t>
            </a:r>
          </a:p>
          <a:p>
            <a:pPr lvl="1"/>
            <a:r>
              <a:rPr lang="en-US" sz="2400" dirty="0">
                <a:latin typeface="+mj-lt"/>
              </a:rPr>
              <a:t>Marketplace</a:t>
            </a:r>
          </a:p>
          <a:p>
            <a:pPr lvl="1"/>
            <a:r>
              <a:rPr lang="en-US" sz="2400" dirty="0">
                <a:latin typeface="+mj-lt"/>
              </a:rPr>
              <a:t>Create your own</a:t>
            </a:r>
          </a:p>
        </p:txBody>
      </p:sp>
      <p:pic>
        <p:nvPicPr>
          <p:cNvPr id="6" name="Content Placeholder 8">
            <a:extLst>
              <a:ext uri="{FF2B5EF4-FFF2-40B4-BE49-F238E27FC236}">
                <a16:creationId xmlns:a16="http://schemas.microsoft.com/office/drawing/2014/main" id="{3B4331F9-E203-0450-95CD-08AFAF601006}"/>
              </a:ext>
            </a:extLst>
          </p:cNvPr>
          <p:cNvPicPr>
            <a:picLocks noChangeAspect="1"/>
          </p:cNvPicPr>
          <p:nvPr/>
        </p:nvPicPr>
        <p:blipFill>
          <a:blip r:embed="rId3"/>
          <a:stretch>
            <a:fillRect/>
          </a:stretch>
        </p:blipFill>
        <p:spPr>
          <a:xfrm>
            <a:off x="2828859" y="1097280"/>
            <a:ext cx="1316423" cy="1316423"/>
          </a:xfrm>
          <a:prstGeom prst="rect">
            <a:avLst/>
          </a:prstGeom>
        </p:spPr>
      </p:pic>
    </p:spTree>
    <p:extLst>
      <p:ext uri="{BB962C8B-B14F-4D97-AF65-F5344CB8AC3E}">
        <p14:creationId xmlns:p14="http://schemas.microsoft.com/office/powerpoint/2010/main" val="5121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3780685" y="1558603"/>
            <a:ext cx="4700718"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63620"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671940" y="1308400"/>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827"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32440"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4882255" y="3747386"/>
            <a:ext cx="2460315" cy="2161045"/>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17403" y="3726504"/>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40230" y="4891265"/>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572" y="512852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72"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49" idx="1"/>
          </p:cNvCxnSpPr>
          <p:nvPr/>
        </p:nvCxnSpPr>
        <p:spPr>
          <a:xfrm flipV="1">
            <a:off x="1421407" y="5283509"/>
            <a:ext cx="4018823" cy="49201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1613900" y="516055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container’s </a:t>
            </a:r>
            <a:r>
              <a:rPr kumimoji="0" lang="en-US" sz="1400" b="0" i="0" u="none" strike="noStrike" kern="1200" cap="none" spc="0" normalizeH="0" baseline="0" noProof="0">
                <a:ln>
                  <a:noFill/>
                </a:ln>
                <a:solidFill>
                  <a:srgbClr val="E5E5E5">
                    <a:lumMod val="10000"/>
                  </a:srgbClr>
                </a:solidFill>
                <a:effectLst/>
                <a:uLnTx/>
                <a:uFillTx/>
                <a:latin typeface="Trebuchet MS" panose="020B0603020202020204"/>
                <a:ea typeface="PS TT Commons" charset="0"/>
                <a:cs typeface="PS TT Commons" charset="0"/>
              </a:rPr>
              <a:t>public </a:t>
            </a:r>
            <a:br>
              <a:rPr kumimoji="0" lang="en-US" sz="1400" b="0" i="0" u="none" strike="noStrike" kern="1200" cap="none" spc="0" normalizeH="0" baseline="0" noProof="0">
                <a:ln>
                  <a:noFill/>
                </a:ln>
                <a:solidFill>
                  <a:srgbClr val="E5E5E5">
                    <a:lumMod val="10000"/>
                  </a:srgbClr>
                </a:solidFill>
                <a:effectLst/>
                <a:uLnTx/>
                <a:uFillTx/>
                <a:latin typeface="Trebuchet MS" panose="020B0603020202020204"/>
                <a:ea typeface="PS TT Commons" charset="0"/>
                <a:cs typeface="PS TT Commons" charset="0"/>
              </a:rPr>
            </a:br>
            <a:r>
              <a:rPr kumimoji="0" lang="en-US" sz="1400" b="0" i="0" u="none" strike="noStrike" kern="1200" cap="none" spc="0" normalizeH="0" baseline="0" noProof="0">
                <a:ln>
                  <a:noFill/>
                </a:ln>
                <a:solidFill>
                  <a:srgbClr val="E5E5E5">
                    <a:lumMod val="10000"/>
                  </a:srgbClr>
                </a:solidFill>
                <a:effectLst/>
                <a:uLnTx/>
                <a:uFillTx/>
                <a:latin typeface="Trebuchet MS" panose="020B0603020202020204"/>
                <a:ea typeface="PS TT Commons" charset="0"/>
                <a:cs typeface="PS TT Commons" charset="0"/>
              </a:rPr>
              <a:t>IP </a:t>
            </a: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address</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436515" y="2648004"/>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938" y="2107815"/>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005233" y="1909877"/>
            <a:ext cx="255587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6515" y="3544793"/>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748" y="3459482"/>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6632186" y="2983558"/>
            <a:ext cx="2373047" cy="946833"/>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TextBox 72">
            <a:extLst>
              <a:ext uri="{FF2B5EF4-FFF2-40B4-BE49-F238E27FC236}">
                <a16:creationId xmlns:a16="http://schemas.microsoft.com/office/drawing/2014/main" id="{58C4A61C-A151-6292-4936-E17CFF033EA5}"/>
              </a:ext>
            </a:extLst>
          </p:cNvPr>
          <p:cNvSpPr txBox="1"/>
          <p:nvPr/>
        </p:nvSpPr>
        <p:spPr>
          <a:xfrm>
            <a:off x="6936721" y="307738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Pull container from repository</a:t>
            </a:r>
          </a:p>
        </p:txBody>
      </p:sp>
      <p:cxnSp>
        <p:nvCxnSpPr>
          <p:cNvPr id="81" name="Straight Arrow Connector 80">
            <a:extLst>
              <a:ext uri="{FF2B5EF4-FFF2-40B4-BE49-F238E27FC236}">
                <a16:creationId xmlns:a16="http://schemas.microsoft.com/office/drawing/2014/main" id="{4B5BAB7E-4F3D-BCB7-2598-5F8272113029}"/>
              </a:ext>
            </a:extLst>
          </p:cNvPr>
          <p:cNvCxnSpPr>
            <a:cxnSpLocks/>
            <a:stCxn id="48" idx="2"/>
            <a:endCxn id="49" idx="0"/>
          </p:cNvCxnSpPr>
          <p:nvPr/>
        </p:nvCxnSpPr>
        <p:spPr>
          <a:xfrm flipH="1">
            <a:off x="6124587" y="4134277"/>
            <a:ext cx="208" cy="756988"/>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TextBox 78">
            <a:extLst>
              <a:ext uri="{FF2B5EF4-FFF2-40B4-BE49-F238E27FC236}">
                <a16:creationId xmlns:a16="http://schemas.microsoft.com/office/drawing/2014/main" id="{CA3726D6-3008-AAEC-3ADF-0367F5C1E4E5}"/>
              </a:ext>
            </a:extLst>
          </p:cNvPr>
          <p:cNvSpPr txBox="1"/>
          <p:nvPr/>
        </p:nvSpPr>
        <p:spPr>
          <a:xfrm>
            <a:off x="5500541" y="4362999"/>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Run task</a:t>
            </a:r>
          </a:p>
        </p:txBody>
      </p:sp>
      <p:sp>
        <p:nvSpPr>
          <p:cNvPr id="3" name="Rectangle 2">
            <a:extLst>
              <a:ext uri="{FF2B5EF4-FFF2-40B4-BE49-F238E27FC236}">
                <a16:creationId xmlns:a16="http://schemas.microsoft.com/office/drawing/2014/main" id="{F1A63290-4E94-C5EE-C7B5-3999096697B6}"/>
              </a:ext>
            </a:extLst>
          </p:cNvPr>
          <p:cNvSpPr/>
          <p:nvPr/>
        </p:nvSpPr>
        <p:spPr>
          <a:xfrm>
            <a:off x="4756082" y="4874640"/>
            <a:ext cx="251600" cy="7680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 name="Arrow: Right 3">
            <a:extLst>
              <a:ext uri="{FF2B5EF4-FFF2-40B4-BE49-F238E27FC236}">
                <a16:creationId xmlns:a16="http://schemas.microsoft.com/office/drawing/2014/main" id="{6CA391D7-FE49-CD3A-C118-CB81D9B8779D}"/>
              </a:ext>
            </a:extLst>
          </p:cNvPr>
          <p:cNvSpPr/>
          <p:nvPr/>
        </p:nvSpPr>
        <p:spPr>
          <a:xfrm rot="2143453">
            <a:off x="2365822" y="3388338"/>
            <a:ext cx="2632569" cy="14364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Inbound Port 80</a:t>
            </a:r>
          </a:p>
        </p:txBody>
      </p:sp>
    </p:spTree>
    <p:extLst>
      <p:ext uri="{BB962C8B-B14F-4D97-AF65-F5344CB8AC3E}">
        <p14:creationId xmlns:p14="http://schemas.microsoft.com/office/powerpoint/2010/main" val="1297855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8" name="Content Placeholder 9">
            <a:extLst>
              <a:ext uri="{FF2B5EF4-FFF2-40B4-BE49-F238E27FC236}">
                <a16:creationId xmlns:a16="http://schemas.microsoft.com/office/drawing/2014/main" id="{782A7316-BD64-5708-4BBB-095BCA443BB8}"/>
              </a:ext>
            </a:extLst>
          </p:cNvPr>
          <p:cNvSpPr txBox="1">
            <a:spLocks/>
          </p:cNvSpPr>
          <p:nvPr/>
        </p:nvSpPr>
        <p:spPr>
          <a:xfrm>
            <a:off x="673100" y="1481772"/>
            <a:ext cx="10845800" cy="4589462"/>
          </a:xfrm>
          <a:prstGeom prst="rect">
            <a:avLst/>
          </a:prstGeom>
        </p:spPr>
        <p:txBody>
          <a:bodyPr vert="horz" lIns="91440" tIns="45720" rIns="91440" bIns="45720" rtlCol="0">
            <a:noAutofit/>
          </a:bodyPr>
          <a:lstStyle>
            <a:lvl1pPr marL="457200" marR="0" indent="-457200" algn="l" defTabSz="586017" rtl="0" eaLnBrk="1" fontAlgn="auto" latinLnBrk="0" hangingPunct="1">
              <a:lnSpc>
                <a:spcPct val="100000"/>
              </a:lnSpc>
              <a:spcBef>
                <a:spcPts val="1800"/>
              </a:spcBef>
              <a:spcAft>
                <a:spcPts val="0"/>
              </a:spcAft>
              <a:buClrTx/>
              <a:buSzPct val="75000"/>
              <a:buFont typeface="Arial" panose="020B0604020202020204" pitchFamily="34" charset="0"/>
              <a:buChar char="•"/>
              <a:tabLst/>
              <a:defRPr sz="28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4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FF9900"/>
                </a:solidFill>
              </a:rPr>
              <a:t>EC2</a:t>
            </a:r>
          </a:p>
          <a:p>
            <a:pPr lvl="1"/>
            <a:r>
              <a:rPr lang="en-US" sz="2000" dirty="0"/>
              <a:t>Primary compute service used to create virtual servers</a:t>
            </a:r>
          </a:p>
          <a:p>
            <a:pPr lvl="1"/>
            <a:r>
              <a:rPr lang="en-US" sz="2000" dirty="0"/>
              <a:t>Different pricing options (on-demand, reserved, spot, etc.)</a:t>
            </a:r>
          </a:p>
          <a:p>
            <a:pPr lvl="1"/>
            <a:r>
              <a:rPr lang="en-US" sz="2000" dirty="0"/>
              <a:t>Amazon Machine Images (</a:t>
            </a:r>
            <a:r>
              <a:rPr lang="en-US" sz="2000" dirty="0" err="1"/>
              <a:t>AMIs</a:t>
            </a:r>
            <a:r>
              <a:rPr lang="en-US" sz="2000" dirty="0"/>
              <a:t>) shorten launch times by creating repeatable base images </a:t>
            </a:r>
          </a:p>
          <a:p>
            <a:pPr lvl="1"/>
            <a:r>
              <a:rPr lang="en-US" sz="2000" dirty="0"/>
              <a:t>Elastic Block Store (EBS): essentially a hard drive that’s network-attached; persists when an instance is shut down</a:t>
            </a:r>
          </a:p>
          <a:p>
            <a:pPr lvl="1"/>
            <a:r>
              <a:rPr lang="en-US" sz="2000" dirty="0"/>
              <a:t>Instance Store: physically attached to the underlying hardware; faster, but data is lost when shutting down the instance</a:t>
            </a:r>
          </a:p>
          <a:p>
            <a:pPr marL="0" indent="0">
              <a:buNone/>
            </a:pPr>
            <a:r>
              <a:rPr lang="en-US" sz="2400" dirty="0">
                <a:solidFill>
                  <a:srgbClr val="FF9900"/>
                </a:solidFill>
              </a:rPr>
              <a:t>ELASTIC BEANSTALK</a:t>
            </a:r>
          </a:p>
          <a:p>
            <a:pPr lvl="1"/>
            <a:r>
              <a:rPr lang="en-US" sz="2000" dirty="0"/>
              <a:t>Platform as a Service that allows you to “just write code”; all underlying work “magically” happens for you</a:t>
            </a:r>
          </a:p>
        </p:txBody>
      </p:sp>
    </p:spTree>
    <p:extLst>
      <p:ext uri="{BB962C8B-B14F-4D97-AF65-F5344CB8AC3E}">
        <p14:creationId xmlns:p14="http://schemas.microsoft.com/office/powerpoint/2010/main" val="219528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8" name="Content Placeholder 9">
            <a:extLst>
              <a:ext uri="{FF2B5EF4-FFF2-40B4-BE49-F238E27FC236}">
                <a16:creationId xmlns:a16="http://schemas.microsoft.com/office/drawing/2014/main" id="{782A7316-BD64-5708-4BBB-095BCA443BB8}"/>
              </a:ext>
            </a:extLst>
          </p:cNvPr>
          <p:cNvSpPr txBox="1">
            <a:spLocks/>
          </p:cNvSpPr>
          <p:nvPr/>
        </p:nvSpPr>
        <p:spPr>
          <a:xfrm>
            <a:off x="673100" y="1481772"/>
            <a:ext cx="10845800" cy="4589462"/>
          </a:xfrm>
          <a:prstGeom prst="rect">
            <a:avLst/>
          </a:prstGeom>
        </p:spPr>
        <p:txBody>
          <a:bodyPr vert="horz" lIns="91440" tIns="45720" rIns="91440" bIns="45720" rtlCol="0">
            <a:noAutofit/>
          </a:bodyPr>
          <a:lstStyle>
            <a:lvl1pPr marL="457200" marR="0" indent="-457200" algn="l" defTabSz="586017" rtl="0" eaLnBrk="1" fontAlgn="auto" latinLnBrk="0" hangingPunct="1">
              <a:lnSpc>
                <a:spcPct val="100000"/>
              </a:lnSpc>
              <a:spcBef>
                <a:spcPts val="1800"/>
              </a:spcBef>
              <a:spcAft>
                <a:spcPts val="0"/>
              </a:spcAft>
              <a:buClrTx/>
              <a:buSzPct val="75000"/>
              <a:buFont typeface="Arial" panose="020B0604020202020204" pitchFamily="34" charset="0"/>
              <a:buChar char="•"/>
              <a:tabLst/>
              <a:defRPr sz="28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4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a:lstStyle>
          <a:p>
            <a:pPr marL="0" indent="0">
              <a:buNone/>
            </a:pPr>
            <a:r>
              <a:rPr lang="en-US" sz="2400" dirty="0">
                <a:solidFill>
                  <a:srgbClr val="FF9900"/>
                </a:solidFill>
              </a:rPr>
              <a:t>LAMBDA</a:t>
            </a:r>
          </a:p>
          <a:p>
            <a:pPr lvl="1"/>
            <a:r>
              <a:rPr lang="en-US" sz="2000" dirty="0"/>
              <a:t>Serverless functions or scripts</a:t>
            </a:r>
          </a:p>
          <a:p>
            <a:pPr lvl="1"/>
            <a:r>
              <a:rPr lang="en-US" sz="2000" dirty="0"/>
              <a:t>You’re responsible for security of your code, data, and IAM; AWS does everything else</a:t>
            </a:r>
          </a:p>
          <a:p>
            <a:pPr marL="0" indent="0">
              <a:buNone/>
            </a:pPr>
            <a:r>
              <a:rPr lang="en-US" sz="2400" dirty="0">
                <a:solidFill>
                  <a:srgbClr val="FF9900"/>
                </a:solidFill>
              </a:rPr>
              <a:t>CONTAINERS</a:t>
            </a:r>
          </a:p>
          <a:p>
            <a:pPr lvl="1"/>
            <a:r>
              <a:rPr lang="en-US" sz="2000" dirty="0"/>
              <a:t>Light-weight compute that lets you package up everything needed to run an application (no dedicated operating system required); built on Docker technology</a:t>
            </a:r>
          </a:p>
          <a:p>
            <a:pPr lvl="1"/>
            <a:r>
              <a:rPr lang="en-US" sz="2000" dirty="0"/>
              <a:t>Services: Elastic Container Service (ECS) or Elastic Kubernetes Service (</a:t>
            </a:r>
            <a:r>
              <a:rPr lang="en-US" sz="2000" dirty="0" err="1"/>
              <a:t>EKS</a:t>
            </a:r>
            <a:r>
              <a:rPr lang="en-US" sz="2000" dirty="0"/>
              <a:t>)</a:t>
            </a:r>
          </a:p>
          <a:p>
            <a:pPr lvl="1"/>
            <a:r>
              <a:rPr lang="en-US" sz="2000" dirty="0" err="1"/>
              <a:t>Fargate</a:t>
            </a:r>
            <a:r>
              <a:rPr lang="en-US" sz="2000" dirty="0"/>
              <a:t> is a serverless solution for running containers (creates EC2 instances for you)</a:t>
            </a:r>
          </a:p>
          <a:p>
            <a:pPr lvl="1"/>
            <a:r>
              <a:rPr lang="en-US" sz="2000" dirty="0"/>
              <a:t>Container images stored in Elastic Container Registry (ECR)</a:t>
            </a:r>
            <a:endParaRPr lang="en-US" sz="1800" dirty="0"/>
          </a:p>
          <a:p>
            <a:endParaRPr lang="en-US" sz="2400" dirty="0"/>
          </a:p>
        </p:txBody>
      </p:sp>
    </p:spTree>
    <p:extLst>
      <p:ext uri="{BB962C8B-B14F-4D97-AF65-F5344CB8AC3E}">
        <p14:creationId xmlns:p14="http://schemas.microsoft.com/office/powerpoint/2010/main" val="171658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Amazon Machine Image (AMI)</a:t>
            </a:r>
          </a:p>
        </p:txBody>
      </p:sp>
      <p:pic>
        <p:nvPicPr>
          <p:cNvPr id="7" name="Picture 6" descr="A blue sign with white text&#10;&#10;Description automatically generated with medium confidence">
            <a:extLst>
              <a:ext uri="{FF2B5EF4-FFF2-40B4-BE49-F238E27FC236}">
                <a16:creationId xmlns:a16="http://schemas.microsoft.com/office/drawing/2014/main" id="{77D3BA74-D3FE-6211-2EF7-854C10B9E5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413966305"/>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37407</TotalTime>
  <Words>16403</Words>
  <Application>Microsoft Office PowerPoint</Application>
  <PresentationFormat>Widescreen</PresentationFormat>
  <Paragraphs>1545</Paragraphs>
  <Slides>82</Slides>
  <Notes>82</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82</vt:i4>
      </vt:variant>
    </vt:vector>
  </HeadingPairs>
  <TitlesOfParts>
    <vt:vector size="103" baseType="lpstr">
      <vt:lpstr>Amazon Ember</vt:lpstr>
      <vt:lpstr>Arial</vt:lpstr>
      <vt:lpstr>Arial Black</vt:lpstr>
      <vt:lpstr>Calibri</vt:lpstr>
      <vt:lpstr>Calibri Light</vt:lpstr>
      <vt:lpstr>Courier New</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 EC2 Launch Types/Purchasing Options</vt:lpstr>
      <vt:lpstr>PowerPoint Presentation</vt:lpstr>
      <vt:lpstr>Retrieving Instance Metadata</vt:lpstr>
      <vt:lpstr>PowerPoint Presentation</vt:lpstr>
      <vt:lpstr>PowerPoint Presentation</vt:lpstr>
      <vt:lpstr>PowerPoint Presentation</vt:lpstr>
      <vt:lpstr>PowerPoint Presentation</vt:lpstr>
      <vt:lpstr>Options for Connecting to EC2 Instances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 for IOPS vs. Throughput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 the Things</vt:lpstr>
      <vt:lpstr>All the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Containers</vt:lpstr>
      <vt:lpstr>PowerPoint Presentation</vt:lpstr>
      <vt:lpstr>PowerPoint Presentation</vt:lpstr>
      <vt:lpstr>Docker on an EC2 Instance</vt:lpstr>
      <vt:lpstr>PowerPoint Presentation</vt:lpstr>
      <vt:lpstr>PowerPoint Presentation</vt:lpstr>
      <vt:lpstr>Two Options for Running ECS/EKS</vt:lpstr>
      <vt:lpstr>PowerPoint Presentation</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Terminology and Concepts</vt:lpstr>
      <vt:lpstr>PowerPoint Presentation</vt:lpstr>
      <vt:lpstr>Terminology and Concepts</vt:lpstr>
      <vt:lpstr>PowerPoint Presentation</vt:lpstr>
      <vt:lpstr>What We’re Building</vt:lpstr>
      <vt:lpstr>Terminology and Concepts</vt:lpstr>
      <vt:lpstr>What We’re Building</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2671</cp:revision>
  <dcterms:created xsi:type="dcterms:W3CDTF">2021-07-31T23:46:42Z</dcterms:created>
  <dcterms:modified xsi:type="dcterms:W3CDTF">2022-09-11T20:24:08Z</dcterms:modified>
</cp:coreProperties>
</file>